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7" r:id="rId8"/>
    <p:sldId id="270" r:id="rId9"/>
    <p:sldId id="263" r:id="rId10"/>
    <p:sldId id="264" r:id="rId11"/>
    <p:sldId id="271" r:id="rId12"/>
    <p:sldId id="265" r:id="rId13"/>
    <p:sldId id="268" r:id="rId14"/>
    <p:sldId id="269" r:id="rId15"/>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E6F2"/>
    <a:srgbClr val="9E87A9"/>
    <a:srgbClr val="D65A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9" d="100"/>
          <a:sy n="89" d="100"/>
        </p:scale>
        <p:origin x="57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02FACCEE-FF28-417D-868C-8BFDE78BB616}" type="datetimeFigureOut">
              <a:rPr lang="fr-FR" smtClean="0"/>
              <a:t>01/02/2025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79B4C3-ACCA-4AD9-9D4F-4FFB210BFB80}" type="slidenum">
              <a:rPr lang="fr-FR" smtClean="0"/>
              <a:t>‹N°›</a:t>
            </a:fld>
            <a:endParaRPr lang="fr-FR"/>
          </a:p>
        </p:txBody>
      </p:sp>
    </p:spTree>
    <p:extLst>
      <p:ext uri="{BB962C8B-B14F-4D97-AF65-F5344CB8AC3E}">
        <p14:creationId xmlns:p14="http://schemas.microsoft.com/office/powerpoint/2010/main" val="878953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2FACCEE-FF28-417D-868C-8BFDE78BB616}" type="datetimeFigureOut">
              <a:rPr lang="fr-FR" smtClean="0"/>
              <a:t>01/02/2025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79B4C3-ACCA-4AD9-9D4F-4FFB210BFB80}" type="slidenum">
              <a:rPr lang="fr-FR" smtClean="0"/>
              <a:t>‹N°›</a:t>
            </a:fld>
            <a:endParaRPr lang="fr-FR"/>
          </a:p>
        </p:txBody>
      </p:sp>
    </p:spTree>
    <p:extLst>
      <p:ext uri="{BB962C8B-B14F-4D97-AF65-F5344CB8AC3E}">
        <p14:creationId xmlns:p14="http://schemas.microsoft.com/office/powerpoint/2010/main" val="3697384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2FACCEE-FF28-417D-868C-8BFDE78BB616}" type="datetimeFigureOut">
              <a:rPr lang="fr-FR" smtClean="0"/>
              <a:t>01/02/2025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79B4C3-ACCA-4AD9-9D4F-4FFB210BFB80}" type="slidenum">
              <a:rPr lang="fr-FR" smtClean="0"/>
              <a:t>‹N°›</a:t>
            </a:fld>
            <a:endParaRPr lang="fr-FR"/>
          </a:p>
        </p:txBody>
      </p:sp>
    </p:spTree>
    <p:extLst>
      <p:ext uri="{BB962C8B-B14F-4D97-AF65-F5344CB8AC3E}">
        <p14:creationId xmlns:p14="http://schemas.microsoft.com/office/powerpoint/2010/main" val="846722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2FACCEE-FF28-417D-868C-8BFDE78BB616}" type="datetimeFigureOut">
              <a:rPr lang="fr-FR" smtClean="0"/>
              <a:t>01/02/2025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79B4C3-ACCA-4AD9-9D4F-4FFB210BFB80}" type="slidenum">
              <a:rPr lang="fr-FR" smtClean="0"/>
              <a:t>‹N°›</a:t>
            </a:fld>
            <a:endParaRPr lang="fr-FR"/>
          </a:p>
        </p:txBody>
      </p:sp>
    </p:spTree>
    <p:extLst>
      <p:ext uri="{BB962C8B-B14F-4D97-AF65-F5344CB8AC3E}">
        <p14:creationId xmlns:p14="http://schemas.microsoft.com/office/powerpoint/2010/main" val="496968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02FACCEE-FF28-417D-868C-8BFDE78BB616}" type="datetimeFigureOut">
              <a:rPr lang="fr-FR" smtClean="0"/>
              <a:t>01/02/2025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79B4C3-ACCA-4AD9-9D4F-4FFB210BFB80}" type="slidenum">
              <a:rPr lang="fr-FR" smtClean="0"/>
              <a:t>‹N°›</a:t>
            </a:fld>
            <a:endParaRPr lang="fr-FR"/>
          </a:p>
        </p:txBody>
      </p:sp>
    </p:spTree>
    <p:extLst>
      <p:ext uri="{BB962C8B-B14F-4D97-AF65-F5344CB8AC3E}">
        <p14:creationId xmlns:p14="http://schemas.microsoft.com/office/powerpoint/2010/main" val="513659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2FACCEE-FF28-417D-868C-8BFDE78BB616}" type="datetimeFigureOut">
              <a:rPr lang="fr-FR" smtClean="0"/>
              <a:t>01/02/2025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79B4C3-ACCA-4AD9-9D4F-4FFB210BFB80}" type="slidenum">
              <a:rPr lang="fr-FR" smtClean="0"/>
              <a:t>‹N°›</a:t>
            </a:fld>
            <a:endParaRPr lang="fr-FR"/>
          </a:p>
        </p:txBody>
      </p:sp>
    </p:spTree>
    <p:extLst>
      <p:ext uri="{BB962C8B-B14F-4D97-AF65-F5344CB8AC3E}">
        <p14:creationId xmlns:p14="http://schemas.microsoft.com/office/powerpoint/2010/main" val="3884036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2FACCEE-FF28-417D-868C-8BFDE78BB616}" type="datetimeFigureOut">
              <a:rPr lang="fr-FR" smtClean="0"/>
              <a:t>01/02/2025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479B4C3-ACCA-4AD9-9D4F-4FFB210BFB80}" type="slidenum">
              <a:rPr lang="fr-FR" smtClean="0"/>
              <a:t>‹N°›</a:t>
            </a:fld>
            <a:endParaRPr lang="fr-FR"/>
          </a:p>
        </p:txBody>
      </p:sp>
    </p:spTree>
    <p:extLst>
      <p:ext uri="{BB962C8B-B14F-4D97-AF65-F5344CB8AC3E}">
        <p14:creationId xmlns:p14="http://schemas.microsoft.com/office/powerpoint/2010/main" val="2492019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02FACCEE-FF28-417D-868C-8BFDE78BB616}" type="datetimeFigureOut">
              <a:rPr lang="fr-FR" smtClean="0"/>
              <a:t>01/02/2025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479B4C3-ACCA-4AD9-9D4F-4FFB210BFB80}" type="slidenum">
              <a:rPr lang="fr-FR" smtClean="0"/>
              <a:t>‹N°›</a:t>
            </a:fld>
            <a:endParaRPr lang="fr-FR"/>
          </a:p>
        </p:txBody>
      </p:sp>
    </p:spTree>
    <p:extLst>
      <p:ext uri="{BB962C8B-B14F-4D97-AF65-F5344CB8AC3E}">
        <p14:creationId xmlns:p14="http://schemas.microsoft.com/office/powerpoint/2010/main" val="1498241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FACCEE-FF28-417D-868C-8BFDE78BB616}" type="datetimeFigureOut">
              <a:rPr lang="fr-FR" smtClean="0"/>
              <a:t>01/02/2025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479B4C3-ACCA-4AD9-9D4F-4FFB210BFB80}" type="slidenum">
              <a:rPr lang="fr-FR" smtClean="0"/>
              <a:t>‹N°›</a:t>
            </a:fld>
            <a:endParaRPr lang="fr-FR"/>
          </a:p>
        </p:txBody>
      </p:sp>
    </p:spTree>
    <p:extLst>
      <p:ext uri="{BB962C8B-B14F-4D97-AF65-F5344CB8AC3E}">
        <p14:creationId xmlns:p14="http://schemas.microsoft.com/office/powerpoint/2010/main" val="4148459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02FACCEE-FF28-417D-868C-8BFDE78BB616}" type="datetimeFigureOut">
              <a:rPr lang="fr-FR" smtClean="0"/>
              <a:t>01/02/2025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79B4C3-ACCA-4AD9-9D4F-4FFB210BFB80}" type="slidenum">
              <a:rPr lang="fr-FR" smtClean="0"/>
              <a:t>‹N°›</a:t>
            </a:fld>
            <a:endParaRPr lang="fr-FR"/>
          </a:p>
        </p:txBody>
      </p:sp>
    </p:spTree>
    <p:extLst>
      <p:ext uri="{BB962C8B-B14F-4D97-AF65-F5344CB8AC3E}">
        <p14:creationId xmlns:p14="http://schemas.microsoft.com/office/powerpoint/2010/main" val="160375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02FACCEE-FF28-417D-868C-8BFDE78BB616}" type="datetimeFigureOut">
              <a:rPr lang="fr-FR" smtClean="0"/>
              <a:t>01/02/2025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79B4C3-ACCA-4AD9-9D4F-4FFB210BFB80}" type="slidenum">
              <a:rPr lang="fr-FR" smtClean="0"/>
              <a:t>‹N°›</a:t>
            </a:fld>
            <a:endParaRPr lang="fr-FR"/>
          </a:p>
        </p:txBody>
      </p:sp>
    </p:spTree>
    <p:extLst>
      <p:ext uri="{BB962C8B-B14F-4D97-AF65-F5344CB8AC3E}">
        <p14:creationId xmlns:p14="http://schemas.microsoft.com/office/powerpoint/2010/main" val="3554197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ACCEE-FF28-417D-868C-8BFDE78BB616}" type="datetimeFigureOut">
              <a:rPr lang="fr-FR" smtClean="0"/>
              <a:t>01/02/2025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9B4C3-ACCA-4AD9-9D4F-4FFB210BFB80}" type="slidenum">
              <a:rPr lang="fr-FR" smtClean="0"/>
              <a:t>‹N°›</a:t>
            </a:fld>
            <a:endParaRPr lang="fr-FR"/>
          </a:p>
        </p:txBody>
      </p:sp>
    </p:spTree>
    <p:extLst>
      <p:ext uri="{BB962C8B-B14F-4D97-AF65-F5344CB8AC3E}">
        <p14:creationId xmlns:p14="http://schemas.microsoft.com/office/powerpoint/2010/main" val="2782270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CESCE</a:t>
            </a:r>
            <a:br>
              <a:rPr lang="fr-FR" dirty="0"/>
            </a:br>
            <a:r>
              <a:rPr lang="fr-FR" dirty="0"/>
              <a:t>ACTIONS et PROJETS</a:t>
            </a:r>
          </a:p>
        </p:txBody>
      </p:sp>
      <p:sp>
        <p:nvSpPr>
          <p:cNvPr id="3" name="Sous-titre 2"/>
          <p:cNvSpPr>
            <a:spLocks noGrp="1"/>
          </p:cNvSpPr>
          <p:nvPr>
            <p:ph type="subTitle" idx="1"/>
          </p:nvPr>
        </p:nvSpPr>
        <p:spPr/>
        <p:txBody>
          <a:bodyPr/>
          <a:lstStyle/>
          <a:p>
            <a:r>
              <a:rPr lang="fr-FR" dirty="0"/>
              <a:t>2024-2025</a:t>
            </a:r>
          </a:p>
        </p:txBody>
      </p:sp>
    </p:spTree>
    <p:extLst>
      <p:ext uri="{BB962C8B-B14F-4D97-AF65-F5344CB8AC3E}">
        <p14:creationId xmlns:p14="http://schemas.microsoft.com/office/powerpoint/2010/main" val="789819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699864" cy="765406"/>
          </a:xfrm>
        </p:spPr>
        <p:txBody>
          <a:bodyPr>
            <a:normAutofit/>
          </a:bodyPr>
          <a:lstStyle/>
          <a:p>
            <a:r>
              <a:rPr lang="fr-FR" sz="2800" dirty="0"/>
              <a:t>ÉDUCATION CITOYENNE ENVIRONNEMENT</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048980793"/>
              </p:ext>
            </p:extLst>
          </p:nvPr>
        </p:nvGraphicFramePr>
        <p:xfrm>
          <a:off x="623455" y="1130532"/>
          <a:ext cx="11147367" cy="5210994"/>
        </p:xfrm>
        <a:graphic>
          <a:graphicData uri="http://schemas.openxmlformats.org/drawingml/2006/table">
            <a:tbl>
              <a:tblPr firstRow="1" firstCol="1" bandRow="1">
                <a:tableStyleId>{5C22544A-7EE6-4342-B048-85BDC9FD1C3A}</a:tableStyleId>
              </a:tblPr>
              <a:tblGrid>
                <a:gridCol w="2185901">
                  <a:extLst>
                    <a:ext uri="{9D8B030D-6E8A-4147-A177-3AD203B41FA5}">
                      <a16:colId xmlns:a16="http://schemas.microsoft.com/office/drawing/2014/main" val="998748835"/>
                    </a:ext>
                  </a:extLst>
                </a:gridCol>
                <a:gridCol w="2543724">
                  <a:extLst>
                    <a:ext uri="{9D8B030D-6E8A-4147-A177-3AD203B41FA5}">
                      <a16:colId xmlns:a16="http://schemas.microsoft.com/office/drawing/2014/main" val="1653112650"/>
                    </a:ext>
                  </a:extLst>
                </a:gridCol>
                <a:gridCol w="1857286">
                  <a:extLst>
                    <a:ext uri="{9D8B030D-6E8A-4147-A177-3AD203B41FA5}">
                      <a16:colId xmlns:a16="http://schemas.microsoft.com/office/drawing/2014/main" val="2820409808"/>
                    </a:ext>
                  </a:extLst>
                </a:gridCol>
                <a:gridCol w="1858504">
                  <a:extLst>
                    <a:ext uri="{9D8B030D-6E8A-4147-A177-3AD203B41FA5}">
                      <a16:colId xmlns:a16="http://schemas.microsoft.com/office/drawing/2014/main" val="2135525232"/>
                    </a:ext>
                  </a:extLst>
                </a:gridCol>
                <a:gridCol w="1350976">
                  <a:extLst>
                    <a:ext uri="{9D8B030D-6E8A-4147-A177-3AD203B41FA5}">
                      <a16:colId xmlns:a16="http://schemas.microsoft.com/office/drawing/2014/main" val="2793021365"/>
                    </a:ext>
                  </a:extLst>
                </a:gridCol>
                <a:gridCol w="1350976">
                  <a:extLst>
                    <a:ext uri="{9D8B030D-6E8A-4147-A177-3AD203B41FA5}">
                      <a16:colId xmlns:a16="http://schemas.microsoft.com/office/drawing/2014/main" val="3777394715"/>
                    </a:ext>
                  </a:extLst>
                </a:gridCol>
              </a:tblGrid>
              <a:tr h="268784">
                <a:tc>
                  <a:txBody>
                    <a:bodyPr/>
                    <a:lstStyle/>
                    <a:p>
                      <a:pPr algn="ctr">
                        <a:lnSpc>
                          <a:spcPct val="115000"/>
                        </a:lnSpc>
                        <a:spcAft>
                          <a:spcPts val="0"/>
                        </a:spcAft>
                      </a:pPr>
                      <a:r>
                        <a:rPr lang="fr-FR" sz="1400" dirty="0">
                          <a:effectLst/>
                        </a:rPr>
                        <a:t>Journée de la Laïcité</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a:txBody>
                    <a:bodyPr/>
                    <a:lstStyle/>
                    <a:p>
                      <a:pPr algn="ctr">
                        <a:lnSpc>
                          <a:spcPct val="115000"/>
                        </a:lnSpc>
                        <a:spcAft>
                          <a:spcPts val="0"/>
                        </a:spcAft>
                      </a:pPr>
                      <a:r>
                        <a:rPr lang="fr-FR" sz="1400" b="0" dirty="0">
                          <a:solidFill>
                            <a:schemeClr val="tx1"/>
                          </a:solidFill>
                          <a:effectLst/>
                        </a:rPr>
                        <a:t>Professeurs</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a:txBody>
                    <a:bodyPr/>
                    <a:lstStyle/>
                    <a:p>
                      <a:pPr algn="ctr">
                        <a:lnSpc>
                          <a:spcPct val="115000"/>
                        </a:lnSpc>
                        <a:spcAft>
                          <a:spcPts val="0"/>
                        </a:spcAft>
                      </a:pPr>
                      <a:r>
                        <a:rPr lang="fr-FR" sz="1400" b="0" dirty="0">
                          <a:solidFill>
                            <a:schemeClr val="tx1"/>
                          </a:solidFill>
                          <a:effectLst/>
                        </a:rPr>
                        <a:t>Novembre</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a:txBody>
                    <a:bodyPr/>
                    <a:lstStyle/>
                    <a:p>
                      <a:pPr algn="ctr">
                        <a:lnSpc>
                          <a:spcPct val="115000"/>
                        </a:lnSpc>
                        <a:spcAft>
                          <a:spcPts val="0"/>
                        </a:spcAft>
                      </a:pPr>
                      <a:r>
                        <a:rPr lang="fr-FR" sz="1400" b="0" dirty="0">
                          <a:solidFill>
                            <a:schemeClr val="tx1"/>
                          </a:solidFill>
                          <a:effectLst/>
                        </a:rPr>
                        <a:t>sans</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a:txBody>
                    <a:bodyPr/>
                    <a:lstStyle/>
                    <a:p>
                      <a:pPr algn="ctr">
                        <a:lnSpc>
                          <a:spcPct val="115000"/>
                        </a:lnSpc>
                        <a:spcAft>
                          <a:spcPts val="0"/>
                        </a:spcAft>
                      </a:pPr>
                      <a:r>
                        <a:rPr lang="fr-FR" sz="1400" b="0" dirty="0">
                          <a:solidFill>
                            <a:schemeClr val="tx1"/>
                          </a:solidFill>
                          <a:effectLst/>
                        </a:rPr>
                        <a:t>toutes</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a:txBody>
                    <a:bodyPr/>
                    <a:lstStyle/>
                    <a:p>
                      <a:pPr algn="ctr">
                        <a:lnSpc>
                          <a:spcPct val="115000"/>
                        </a:lnSpc>
                        <a:spcAft>
                          <a:spcPts val="0"/>
                        </a:spcAft>
                      </a:pP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extLst>
                  <a:ext uri="{0D108BD9-81ED-4DB2-BD59-A6C34878D82A}">
                    <a16:rowId xmlns:a16="http://schemas.microsoft.com/office/drawing/2014/main" val="3007199945"/>
                  </a:ext>
                </a:extLst>
              </a:tr>
              <a:tr h="726793">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a:txBody>
                    <a:bodyPr/>
                    <a:lstStyle/>
                    <a:p>
                      <a:pPr algn="ctr">
                        <a:lnSpc>
                          <a:spcPct val="115000"/>
                        </a:lnSpc>
                        <a:spcAft>
                          <a:spcPts val="0"/>
                        </a:spcAft>
                      </a:pPr>
                      <a:endParaRPr lang="fr-FR"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526790510"/>
                  </a:ext>
                </a:extLst>
              </a:tr>
              <a:tr h="678156">
                <a:tc>
                  <a:txBody>
                    <a:bodyPr/>
                    <a:lstStyle/>
                    <a:p>
                      <a:pPr algn="ctr">
                        <a:lnSpc>
                          <a:spcPct val="115000"/>
                        </a:lnSpc>
                        <a:spcAft>
                          <a:spcPts val="0"/>
                        </a:spcAft>
                      </a:pPr>
                      <a:r>
                        <a:rPr lang="fr-FR" sz="1400" dirty="0">
                          <a:effectLst/>
                        </a:rPr>
                        <a:t>Cérémonie de remise des diplômes du DNB *</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rPr>
                        <a:t>Equipe éducative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rPr>
                        <a:t>Novembre</a:t>
                      </a:r>
                      <a:endParaRPr lang="fr-F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rPr>
                        <a:t>Budget collège</a:t>
                      </a:r>
                      <a:endParaRPr lang="fr-F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rPr>
                        <a:t>Elèves de 3</a:t>
                      </a:r>
                      <a:r>
                        <a:rPr lang="fr-FR" sz="1400" baseline="30000" dirty="0">
                          <a:effectLst/>
                        </a:rPr>
                        <a:t>ème</a:t>
                      </a:r>
                      <a:endParaRPr lang="fr-FR" sz="1400" dirty="0">
                        <a:effectLst/>
                      </a:endParaRPr>
                    </a:p>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N-1</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56701679"/>
                  </a:ext>
                </a:extLst>
              </a:tr>
              <a:tr h="556235">
                <a:tc>
                  <a:txBody>
                    <a:bodyPr/>
                    <a:lstStyle/>
                    <a:p>
                      <a:pPr algn="ctr">
                        <a:lnSpc>
                          <a:spcPct val="115000"/>
                        </a:lnSpc>
                        <a:spcAft>
                          <a:spcPts val="0"/>
                        </a:spcAft>
                      </a:pPr>
                      <a:r>
                        <a:rPr lang="fr-FR" sz="1400" dirty="0">
                          <a:effectLst/>
                        </a:rPr>
                        <a:t>Formation des délégués *</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rPr>
                        <a:t>CPE </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rPr>
                        <a:t>Novembre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rPr>
                        <a:t>sans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rPr>
                        <a:t>toutes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333397705"/>
                  </a:ext>
                </a:extLst>
              </a:tr>
              <a:tr h="556214">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Visite  Gare de Pithiviers</a:t>
                      </a: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Professeurs</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Janvier et Février</a:t>
                      </a:r>
                    </a:p>
                  </a:txBody>
                  <a:tcPr marL="44450" marR="44450" marT="0" marB="0" anchor="ctr"/>
                </a:tc>
                <a:tc>
                  <a:txBody>
                    <a:bodyPr/>
                    <a:lstStyle/>
                    <a:p>
                      <a:pPr algn="ctr">
                        <a:lnSpc>
                          <a:spcPct val="115000"/>
                        </a:lnSpc>
                        <a:spcAft>
                          <a:spcPts val="0"/>
                        </a:spcAft>
                      </a:pPr>
                      <a:r>
                        <a:rPr lang="fr-FR" sz="1400">
                          <a:effectLst/>
                          <a:latin typeface="Calibri" panose="020F0502020204030204" pitchFamily="34" charset="0"/>
                          <a:ea typeface="Times New Roman" panose="02020603050405020304" pitchFamily="18" charset="0"/>
                          <a:cs typeface="Times New Roman" panose="02020603050405020304" pitchFamily="18" charset="0"/>
                        </a:rPr>
                        <a:t>Adage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3è (4)</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txBody>
                  <a:tcPr marL="44450" marR="44450" marT="0" marB="0" anchor="ctr"/>
                </a:tc>
                <a:extLst>
                  <a:ext uri="{0D108BD9-81ED-4DB2-BD59-A6C34878D82A}">
                    <a16:rowId xmlns:a16="http://schemas.microsoft.com/office/drawing/2014/main" val="175370029"/>
                  </a:ext>
                </a:extLst>
              </a:tr>
              <a:tr h="671911">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Egalité/Mixité </a:t>
                      </a:r>
                    </a:p>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Théâtre d’Improvisation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rowSpan="2">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Professeurs +Intervenants PEP28</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rowSpan="2">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Année scolaire</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rowSpan="2">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Associatif</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rowSpan="2" gridSpan="2">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Ambassadeurs égalité-mixité (jusqu’à 25)</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 si possible</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rowSpan="2" hMerge="1">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932880035"/>
                  </a:ext>
                </a:extLst>
              </a:tr>
              <a:tr h="403175">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Escape Game</a:t>
                      </a:r>
                    </a:p>
                  </a:txBody>
                  <a:tcPr marL="44450" marR="44450" marT="0" marB="0" anchor="ctr">
                    <a:solidFill>
                      <a:schemeClr val="accent6">
                        <a:lumMod val="75000"/>
                      </a:schemeClr>
                    </a:solidFill>
                  </a:tcPr>
                </a:tc>
                <a:tc vMerge="1">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vMerge="1">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vMerge="1">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gridSpan="2" vMerge="1">
                  <a:txBody>
                    <a:bodyPr/>
                    <a:lstStyle/>
                    <a:p>
                      <a:endParaRPr lang="fr-FR"/>
                    </a:p>
                  </a:txBody>
                  <a:tcPr/>
                </a:tc>
                <a:tc hMerge="1" vMerge="1">
                  <a:txBody>
                    <a:bodyPr/>
                    <a:lstStyle/>
                    <a:p>
                      <a:endParaRPr lang="fr-FR"/>
                    </a:p>
                  </a:txBody>
                  <a:tcPr/>
                </a:tc>
                <a:extLst>
                  <a:ext uri="{0D108BD9-81ED-4DB2-BD59-A6C34878D82A}">
                    <a16:rowId xmlns:a16="http://schemas.microsoft.com/office/drawing/2014/main" val="3679175171"/>
                  </a:ext>
                </a:extLst>
              </a:tr>
              <a:tr h="1112472">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Journée internationale  des droits des femmes Expos – Quizz * - Jeux de société</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Professeurs –CVC et CPE</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Mars </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FSE</a:t>
                      </a:r>
                    </a:p>
                  </a:txBody>
                  <a:tcPr marL="44450" marR="44450" marT="0" marB="0" anchor="ctr"/>
                </a:tc>
                <a:tc gridSpan="2">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Ambassadeurs égalité-mixité (jusqu’à 25)</a:t>
                      </a:r>
                    </a:p>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a:t>
                      </a:r>
                      <a:r>
                        <a:rPr lang="fr-FR" sz="1400" baseline="0" dirty="0">
                          <a:effectLst/>
                          <a:latin typeface="Calibri" panose="020F0502020204030204" pitchFamily="34" charset="0"/>
                          <a:ea typeface="Times New Roman" panose="02020603050405020304" pitchFamily="18" charset="0"/>
                          <a:cs typeface="Times New Roman" panose="02020603050405020304" pitchFamily="18" charset="0"/>
                        </a:rPr>
                        <a:t> autres élèves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 si possible</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hMerge="1">
                  <a:txBody>
                    <a:bodyPr/>
                    <a:lstStyle/>
                    <a:p>
                      <a:endParaRPr lang="fr-FR"/>
                    </a:p>
                  </a:txBody>
                  <a:tcPr/>
                </a:tc>
                <a:extLst>
                  <a:ext uri="{0D108BD9-81ED-4DB2-BD59-A6C34878D82A}">
                    <a16:rowId xmlns:a16="http://schemas.microsoft.com/office/drawing/2014/main" val="867231328"/>
                  </a:ext>
                </a:extLst>
              </a:tr>
            </a:tbl>
          </a:graphicData>
        </a:graphic>
      </p:graphicFrame>
    </p:spTree>
    <p:extLst>
      <p:ext uri="{BB962C8B-B14F-4D97-AF65-F5344CB8AC3E}">
        <p14:creationId xmlns:p14="http://schemas.microsoft.com/office/powerpoint/2010/main" val="1384401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699864" cy="765406"/>
          </a:xfrm>
        </p:spPr>
        <p:txBody>
          <a:bodyPr>
            <a:normAutofit/>
          </a:bodyPr>
          <a:lstStyle/>
          <a:p>
            <a:r>
              <a:rPr lang="fr-FR" sz="2800" dirty="0"/>
              <a:t>ÉDUCATION CITOYENNE ENVIRONNEMENT</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994579077"/>
              </p:ext>
            </p:extLst>
          </p:nvPr>
        </p:nvGraphicFramePr>
        <p:xfrm>
          <a:off x="490454" y="897775"/>
          <a:ext cx="11338559" cy="5436365"/>
        </p:xfrm>
        <a:graphic>
          <a:graphicData uri="http://schemas.openxmlformats.org/drawingml/2006/table">
            <a:tbl>
              <a:tblPr firstRow="1" firstCol="1" bandRow="1">
                <a:tableStyleId>{5C22544A-7EE6-4342-B048-85BDC9FD1C3A}</a:tableStyleId>
              </a:tblPr>
              <a:tblGrid>
                <a:gridCol w="2223391">
                  <a:extLst>
                    <a:ext uri="{9D8B030D-6E8A-4147-A177-3AD203B41FA5}">
                      <a16:colId xmlns:a16="http://schemas.microsoft.com/office/drawing/2014/main" val="998748835"/>
                    </a:ext>
                  </a:extLst>
                </a:gridCol>
                <a:gridCol w="2587353">
                  <a:extLst>
                    <a:ext uri="{9D8B030D-6E8A-4147-A177-3AD203B41FA5}">
                      <a16:colId xmlns:a16="http://schemas.microsoft.com/office/drawing/2014/main" val="1653112650"/>
                    </a:ext>
                  </a:extLst>
                </a:gridCol>
                <a:gridCol w="1889141">
                  <a:extLst>
                    <a:ext uri="{9D8B030D-6E8A-4147-A177-3AD203B41FA5}">
                      <a16:colId xmlns:a16="http://schemas.microsoft.com/office/drawing/2014/main" val="2820409808"/>
                    </a:ext>
                  </a:extLst>
                </a:gridCol>
                <a:gridCol w="1890380">
                  <a:extLst>
                    <a:ext uri="{9D8B030D-6E8A-4147-A177-3AD203B41FA5}">
                      <a16:colId xmlns:a16="http://schemas.microsoft.com/office/drawing/2014/main" val="2135525232"/>
                    </a:ext>
                  </a:extLst>
                </a:gridCol>
                <a:gridCol w="1374147">
                  <a:extLst>
                    <a:ext uri="{9D8B030D-6E8A-4147-A177-3AD203B41FA5}">
                      <a16:colId xmlns:a16="http://schemas.microsoft.com/office/drawing/2014/main" val="2793021365"/>
                    </a:ext>
                  </a:extLst>
                </a:gridCol>
                <a:gridCol w="1374147">
                  <a:extLst>
                    <a:ext uri="{9D8B030D-6E8A-4147-A177-3AD203B41FA5}">
                      <a16:colId xmlns:a16="http://schemas.microsoft.com/office/drawing/2014/main" val="3777394715"/>
                    </a:ext>
                  </a:extLst>
                </a:gridCol>
              </a:tblGrid>
              <a:tr h="487357">
                <a:tc>
                  <a:txBody>
                    <a:bodyPr/>
                    <a:lstStyle/>
                    <a:p>
                      <a:pPr algn="ctr">
                        <a:lnSpc>
                          <a:spcPct val="115000"/>
                        </a:lnSpc>
                        <a:spcAft>
                          <a:spcPts val="0"/>
                        </a:spcAft>
                      </a:pPr>
                      <a:r>
                        <a:rPr lang="fr-FR" sz="1400" dirty="0">
                          <a:effectLst/>
                        </a:rPr>
                        <a:t>Confection</a:t>
                      </a:r>
                    </a:p>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Pull de Noël</a:t>
                      </a:r>
                    </a:p>
                  </a:txBody>
                  <a:tcPr marL="44450" marR="44450" marT="0" marB="0" anchor="ctr">
                    <a:solidFill>
                      <a:schemeClr val="accent6">
                        <a:lumMod val="75000"/>
                      </a:schemeClr>
                    </a:solidFill>
                  </a:tcPr>
                </a:tc>
                <a:tc>
                  <a:txBody>
                    <a:bodyPr/>
                    <a:lstStyle/>
                    <a:p>
                      <a:pPr algn="ctr">
                        <a:lnSpc>
                          <a:spcPct val="115000"/>
                        </a:lnSpc>
                        <a:spcAft>
                          <a:spcPts val="0"/>
                        </a:spcAft>
                      </a:pPr>
                      <a:r>
                        <a:rPr lang="fr-FR" sz="1400" b="0" dirty="0">
                          <a:solidFill>
                            <a:schemeClr val="tx1"/>
                          </a:solidFill>
                          <a:effectLst/>
                        </a:rPr>
                        <a:t>Atelier créatif</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a:txBody>
                    <a:bodyPr/>
                    <a:lstStyle/>
                    <a:p>
                      <a:pPr algn="ctr">
                        <a:lnSpc>
                          <a:spcPct val="115000"/>
                        </a:lnSpc>
                        <a:spcAft>
                          <a:spcPts val="0"/>
                        </a:spcAft>
                      </a:pPr>
                      <a:r>
                        <a:rPr lang="fr-FR" sz="1400" b="0" dirty="0" err="1">
                          <a:solidFill>
                            <a:schemeClr val="tx1"/>
                          </a:solidFill>
                          <a:effectLst/>
                        </a:rPr>
                        <a:t>Nov</a:t>
                      </a:r>
                      <a:r>
                        <a:rPr lang="fr-FR" sz="1400" b="0" dirty="0">
                          <a:solidFill>
                            <a:schemeClr val="tx1"/>
                          </a:solidFill>
                          <a:effectLst/>
                        </a:rPr>
                        <a:t> - Déc</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a:txBody>
                    <a:bodyPr/>
                    <a:lstStyle/>
                    <a:p>
                      <a:pPr algn="ctr">
                        <a:lnSpc>
                          <a:spcPct val="115000"/>
                        </a:lnSpc>
                        <a:spcAft>
                          <a:spcPts val="0"/>
                        </a:spcAft>
                      </a:pPr>
                      <a:r>
                        <a:rPr lang="fr-FR" sz="1400" b="0" dirty="0">
                          <a:solidFill>
                            <a:schemeClr val="tx1"/>
                          </a:solidFill>
                          <a:effectLst/>
                        </a:rPr>
                        <a:t>sans</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a:txBody>
                    <a:bodyPr/>
                    <a:lstStyle/>
                    <a:p>
                      <a:pPr algn="ctr">
                        <a:lnSpc>
                          <a:spcPct val="115000"/>
                        </a:lnSpc>
                        <a:spcAft>
                          <a:spcPts val="0"/>
                        </a:spcAft>
                      </a:pPr>
                      <a:r>
                        <a:rPr lang="fr-FR" sz="1400" b="0" dirty="0">
                          <a:solidFill>
                            <a:schemeClr val="tx1"/>
                          </a:solidFill>
                          <a:effectLst/>
                        </a:rPr>
                        <a:t>toutes</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extLst>
                  <a:ext uri="{0D108BD9-81ED-4DB2-BD59-A6C34878D82A}">
                    <a16:rowId xmlns:a16="http://schemas.microsoft.com/office/drawing/2014/main" val="3007199945"/>
                  </a:ext>
                </a:extLst>
              </a:tr>
              <a:tr h="731037">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Institut du monde Arabe et Grande Mosquée</a:t>
                      </a: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Professeurs de Lettre et HG</a:t>
                      </a:r>
                    </a:p>
                  </a:txBody>
                  <a:tcPr marL="44450" marR="44450" marT="0" marB="0" anchor="ctr"/>
                </a:tc>
                <a:tc>
                  <a:txBody>
                    <a:bodyPr/>
                    <a:lstStyle/>
                    <a:p>
                      <a:pPr algn="ctr">
                        <a:lnSpc>
                          <a:spcPct val="115000"/>
                        </a:lnSpc>
                        <a:spcAft>
                          <a:spcPts val="0"/>
                        </a:spcAft>
                      </a:pPr>
                      <a:r>
                        <a:rPr lang="fr-FR" sz="1400" dirty="0" err="1">
                          <a:effectLst/>
                          <a:latin typeface="Calibri" panose="020F0502020204030204" pitchFamily="34" charset="0"/>
                          <a:ea typeface="Times New Roman" panose="02020603050405020304" pitchFamily="18" charset="0"/>
                          <a:cs typeface="Times New Roman" panose="02020603050405020304" pitchFamily="18" charset="0"/>
                        </a:rPr>
                        <a:t>Oct</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Participation individuelle des familles</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err="1">
                          <a:effectLst/>
                          <a:latin typeface="Calibri" panose="020F0502020204030204" pitchFamily="34" charset="0"/>
                          <a:ea typeface="Times New Roman" panose="02020603050405020304" pitchFamily="18" charset="0"/>
                          <a:cs typeface="Times New Roman" panose="02020603050405020304" pitchFamily="18" charset="0"/>
                        </a:rPr>
                        <a:t>Grpes</a:t>
                      </a: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 de français 5</a:t>
                      </a:r>
                      <a:r>
                        <a:rPr lang="fr-FR" sz="1400" baseline="30000" dirty="0">
                          <a:effectLst/>
                          <a:latin typeface="Calibri" panose="020F0502020204030204" pitchFamily="34" charset="0"/>
                          <a:ea typeface="Times New Roman" panose="02020603050405020304" pitchFamily="18" charset="0"/>
                          <a:cs typeface="Times New Roman" panose="02020603050405020304" pitchFamily="18" charset="0"/>
                        </a:rPr>
                        <a:t>e</a:t>
                      </a: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2-4- 5</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marL="0" marR="0" lvl="0" indent="0" algn="ctr" defTabSz="914400" rtl="0" eaLnBrk="1" fontAlgn="auto" latinLnBrk="0" hangingPunct="1">
                        <a:lnSpc>
                          <a:spcPct val="115000"/>
                        </a:lnSpc>
                        <a:spcBef>
                          <a:spcPts val="0"/>
                        </a:spcBef>
                        <a:spcAft>
                          <a:spcPts val="0"/>
                        </a:spcAft>
                        <a:buClrTx/>
                        <a:buSzTx/>
                        <a:buFontTx/>
                        <a:buNone/>
                        <a:tabLst/>
                        <a:defRPr/>
                      </a:pPr>
                      <a:r>
                        <a:rPr lang="fr-FR" sz="800" dirty="0">
                          <a:effectLst/>
                          <a:latin typeface="Calibri" panose="020F0502020204030204" pitchFamily="34" charset="0"/>
                          <a:ea typeface="Times New Roman" panose="02020603050405020304" pitchFamily="18" charset="0"/>
                          <a:cs typeface="Times New Roman" panose="02020603050405020304" pitchFamily="18" charset="0"/>
                        </a:rPr>
                        <a:t>Si possible</a:t>
                      </a:r>
                    </a:p>
                    <a:p>
                      <a:pPr marL="0" marR="0" lvl="0" indent="0" algn="ctr" defTabSz="914400" rtl="0" eaLnBrk="1" fontAlgn="auto" latinLnBrk="0" hangingPunct="1">
                        <a:lnSpc>
                          <a:spcPct val="115000"/>
                        </a:lnSpc>
                        <a:spcBef>
                          <a:spcPts val="0"/>
                        </a:spcBef>
                        <a:spcAft>
                          <a:spcPts val="0"/>
                        </a:spcAft>
                        <a:buClrTx/>
                        <a:buSzTx/>
                        <a:buFontTx/>
                        <a:buNone/>
                        <a:tabLst/>
                        <a:defRPr/>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75370029"/>
                  </a:ext>
                </a:extLst>
              </a:tr>
              <a:tr h="800659">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Séjours pédagogiques </a:t>
                      </a:r>
                      <a:r>
                        <a:rPr lang="fr-FR" sz="1000" dirty="0">
                          <a:effectLst/>
                          <a:latin typeface="Calibri" panose="020F0502020204030204" pitchFamily="34" charset="0"/>
                          <a:ea typeface="Times New Roman" panose="02020603050405020304" pitchFamily="18" charset="0"/>
                          <a:cs typeface="Times New Roman" panose="02020603050405020304" pitchFamily="18" charset="0"/>
                        </a:rPr>
                        <a:t>Montagne/Italie/Grèce</a:t>
                      </a:r>
                    </a:p>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Etude d’un milieu</a:t>
                      </a:r>
                    </a:p>
                    <a:p>
                      <a:pPr algn="ctr">
                        <a:lnSpc>
                          <a:spcPct val="115000"/>
                        </a:lnSpc>
                        <a:spcAft>
                          <a:spcPts val="0"/>
                        </a:spcAft>
                      </a:pPr>
                      <a:r>
                        <a:rPr lang="fr-FR" sz="800" dirty="0">
                          <a:effectLst/>
                          <a:latin typeface="Calibri" panose="020F0502020204030204" pitchFamily="34" charset="0"/>
                          <a:ea typeface="Times New Roman" panose="02020603050405020304" pitchFamily="18" charset="0"/>
                          <a:cs typeface="Times New Roman" panose="02020603050405020304" pitchFamily="18" charset="0"/>
                        </a:rPr>
                        <a:t>(naturel, géographique, économique, liens disciplinaires)</a:t>
                      </a: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Professeurs</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2è</a:t>
                      </a:r>
                      <a:r>
                        <a:rPr lang="fr-FR" sz="1400" baseline="0" dirty="0">
                          <a:effectLst/>
                          <a:latin typeface="Calibri" panose="020F0502020204030204" pitchFamily="34" charset="0"/>
                          <a:ea typeface="Times New Roman" panose="02020603050405020304" pitchFamily="18" charset="0"/>
                          <a:cs typeface="Times New Roman" panose="02020603050405020304" pitchFamily="18" charset="0"/>
                        </a:rPr>
                        <a:t> trimestre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Participation individuelle des familles</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4èmes</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marL="0" marR="0" lvl="0" indent="0" algn="ctr" defTabSz="914400" rtl="0" eaLnBrk="1" fontAlgn="auto" latinLnBrk="0" hangingPunct="1">
                        <a:lnSpc>
                          <a:spcPct val="115000"/>
                        </a:lnSpc>
                        <a:spcBef>
                          <a:spcPts val="0"/>
                        </a:spcBef>
                        <a:spcAft>
                          <a:spcPts val="0"/>
                        </a:spcAft>
                        <a:buClrTx/>
                        <a:buSzTx/>
                        <a:buFontTx/>
                        <a:buNone/>
                        <a:tabLst/>
                        <a:defRPr/>
                      </a:pPr>
                      <a:r>
                        <a:rPr lang="fr-FR" sz="800" dirty="0">
                          <a:effectLst/>
                          <a:latin typeface="Calibri" panose="020F0502020204030204" pitchFamily="34" charset="0"/>
                          <a:ea typeface="Times New Roman" panose="02020603050405020304" pitchFamily="18" charset="0"/>
                          <a:cs typeface="Times New Roman" panose="02020603050405020304" pitchFamily="18" charset="0"/>
                        </a:rPr>
                        <a:t>Si possible</a:t>
                      </a:r>
                    </a:p>
                    <a:p>
                      <a:pPr algn="ctr">
                        <a:lnSpc>
                          <a:spcPct val="115000"/>
                        </a:lnSpc>
                        <a:spcAft>
                          <a:spcPts val="0"/>
                        </a:spcAft>
                      </a:pP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520392213"/>
                  </a:ext>
                </a:extLst>
              </a:tr>
              <a:tr h="870282">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Times New Roman" panose="02020603050405020304" pitchFamily="18" charset="0"/>
                        </a:rPr>
                        <a:t>Etude d’un milieu</a:t>
                      </a:r>
                    </a:p>
                    <a:p>
                      <a:pPr marL="0" marR="0" lvl="0" indent="0" algn="ctr" defTabSz="914400" rtl="0" eaLnBrk="1" fontAlgn="auto" latinLnBrk="0" hangingPunct="1">
                        <a:lnSpc>
                          <a:spcPct val="115000"/>
                        </a:lnSpc>
                        <a:spcBef>
                          <a:spcPts val="0"/>
                        </a:spcBef>
                        <a:spcAft>
                          <a:spcPts val="0"/>
                        </a:spcAft>
                        <a:buClrTx/>
                        <a:buSzTx/>
                        <a:buFontTx/>
                        <a:buNone/>
                        <a:tabLst/>
                        <a:defRPr/>
                      </a:pPr>
                      <a:r>
                        <a:rPr kumimoji="0" lang="fr-FR" sz="1400" b="1" i="0" u="none" strike="noStrike" kern="1200" cap="none" spc="0" normalizeH="0" baseline="0" noProof="0" dirty="0" err="1">
                          <a:ln>
                            <a:noFill/>
                          </a:ln>
                          <a:solidFill>
                            <a:prstClr val="white"/>
                          </a:solidFill>
                          <a:effectLst/>
                          <a:uLnTx/>
                          <a:uFillTx/>
                          <a:latin typeface="Calibri" panose="020F0502020204030204" pitchFamily="34" charset="0"/>
                          <a:ea typeface="Times New Roman" panose="02020603050405020304" pitchFamily="18" charset="0"/>
                          <a:cs typeface="Times New Roman" panose="02020603050405020304" pitchFamily="18" charset="0"/>
                        </a:rPr>
                        <a:t>Biodiversté</a:t>
                      </a:r>
                      <a:r>
                        <a:rPr kumimoji="0" lang="fr-FR" sz="1400" b="1"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Times New Roman" panose="02020603050405020304" pitchFamily="18" charset="0"/>
                        </a:rPr>
                        <a:t> et Milieu Aquatique</a:t>
                      </a:r>
                    </a:p>
                    <a:p>
                      <a:pPr algn="ctr">
                        <a:lnSpc>
                          <a:spcPct val="115000"/>
                        </a:lnSpc>
                        <a:spcAft>
                          <a:spcPts val="0"/>
                        </a:spcAft>
                      </a:pPr>
                      <a:endParaRPr lang="fr-FR"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Professeurs de SVT + Intervenant extérieur</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2è</a:t>
                      </a:r>
                      <a:r>
                        <a:rPr lang="fr-FR" sz="1400" baseline="0" dirty="0">
                          <a:effectLst/>
                          <a:latin typeface="Calibri" panose="020F0502020204030204" pitchFamily="34" charset="0"/>
                          <a:ea typeface="Times New Roman" panose="02020603050405020304" pitchFamily="18" charset="0"/>
                          <a:cs typeface="Times New Roman" panose="02020603050405020304" pitchFamily="18" charset="0"/>
                        </a:rPr>
                        <a:t> trimestre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SANS</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6è – 5è</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0126067"/>
                  </a:ext>
                </a:extLst>
              </a:tr>
              <a:tr h="710337">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Club</a:t>
                      </a:r>
                    </a:p>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Eco-potager</a:t>
                      </a:r>
                    </a:p>
                  </a:txBody>
                  <a:tcPr marL="44450" marR="44450" marT="0" marB="0" anchor="ctr">
                    <a:solidFill>
                      <a:schemeClr val="accent6">
                        <a:lumMod val="75000"/>
                      </a:schemeClr>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Professeur+ personnel</a:t>
                      </a:r>
                      <a:r>
                        <a:rPr lang="fr-FR" sz="1400" baseline="0" dirty="0">
                          <a:effectLst/>
                          <a:latin typeface="Calibri" panose="020F0502020204030204" pitchFamily="34" charset="0"/>
                          <a:ea typeface="Times New Roman" panose="02020603050405020304" pitchFamily="18" charset="0"/>
                          <a:cs typeface="Times New Roman" panose="02020603050405020304" pitchFamily="18" charset="0"/>
                        </a:rPr>
                        <a:t> ATTE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Année scolaire</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Budget collège + FSE</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rPr>
                        <a:t>Eco délégués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 volontaires</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txBody>
                  <a:tcPr marL="44450" marR="44450" marT="0" marB="0" anchor="ctr"/>
                </a:tc>
                <a:extLst>
                  <a:ext uri="{0D108BD9-81ED-4DB2-BD59-A6C34878D82A}">
                    <a16:rowId xmlns:a16="http://schemas.microsoft.com/office/drawing/2014/main" val="986551649"/>
                  </a:ext>
                </a:extLst>
              </a:tr>
              <a:tr h="724424">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Projet construction « Cabane à livres » et recyclage livres</a:t>
                      </a: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Eco-délégués + CPE + Ouvrier Professionnel</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Année scolaire</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Budget collège + FSE ?</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Tous</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Projet pérenne</a:t>
                      </a:r>
                    </a:p>
                  </a:txBody>
                  <a:tcPr marL="44450" marR="44450" marT="0" marB="0" anchor="ctr"/>
                </a:tc>
                <a:extLst>
                  <a:ext uri="{0D108BD9-81ED-4DB2-BD59-A6C34878D82A}">
                    <a16:rowId xmlns:a16="http://schemas.microsoft.com/office/drawing/2014/main" val="2932880035"/>
                  </a:ext>
                </a:extLst>
              </a:tr>
              <a:tr h="974715">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endParaRPr lang="fr-FR" dirty="0"/>
                    </a:p>
                  </a:txBody>
                  <a:tcPr marL="44450" marR="44450" marT="0" marB="0" anchor="ctr"/>
                </a:tc>
                <a:extLst>
                  <a:ext uri="{0D108BD9-81ED-4DB2-BD59-A6C34878D82A}">
                    <a16:rowId xmlns:a16="http://schemas.microsoft.com/office/drawing/2014/main" val="867231328"/>
                  </a:ext>
                </a:extLst>
              </a:tr>
            </a:tbl>
          </a:graphicData>
        </a:graphic>
      </p:graphicFrame>
    </p:spTree>
    <p:extLst>
      <p:ext uri="{BB962C8B-B14F-4D97-AF65-F5344CB8AC3E}">
        <p14:creationId xmlns:p14="http://schemas.microsoft.com/office/powerpoint/2010/main" val="2791231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342418" cy="682278"/>
          </a:xfrm>
        </p:spPr>
        <p:txBody>
          <a:bodyPr>
            <a:normAutofit/>
          </a:bodyPr>
          <a:lstStyle/>
          <a:p>
            <a:r>
              <a:rPr lang="fr-FR" sz="4000" dirty="0"/>
              <a:t>ÉDUCATION CITOYENNE ENVIRONNEMENT</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979545731"/>
              </p:ext>
            </p:extLst>
          </p:nvPr>
        </p:nvGraphicFramePr>
        <p:xfrm>
          <a:off x="947649" y="1309389"/>
          <a:ext cx="10873049" cy="4493936"/>
        </p:xfrm>
        <a:graphic>
          <a:graphicData uri="http://schemas.openxmlformats.org/drawingml/2006/table">
            <a:tbl>
              <a:tblPr firstRow="1" firstCol="1" bandRow="1">
                <a:tableStyleId>{5C22544A-7EE6-4342-B048-85BDC9FD1C3A}</a:tableStyleId>
              </a:tblPr>
              <a:tblGrid>
                <a:gridCol w="2225507">
                  <a:extLst>
                    <a:ext uri="{9D8B030D-6E8A-4147-A177-3AD203B41FA5}">
                      <a16:colId xmlns:a16="http://schemas.microsoft.com/office/drawing/2014/main" val="3093628697"/>
                    </a:ext>
                  </a:extLst>
                </a:gridCol>
                <a:gridCol w="2402519">
                  <a:extLst>
                    <a:ext uri="{9D8B030D-6E8A-4147-A177-3AD203B41FA5}">
                      <a16:colId xmlns:a16="http://schemas.microsoft.com/office/drawing/2014/main" val="2362495463"/>
                    </a:ext>
                  </a:extLst>
                </a:gridCol>
                <a:gridCol w="1754183">
                  <a:extLst>
                    <a:ext uri="{9D8B030D-6E8A-4147-A177-3AD203B41FA5}">
                      <a16:colId xmlns:a16="http://schemas.microsoft.com/office/drawing/2014/main" val="2555887384"/>
                    </a:ext>
                  </a:extLst>
                </a:gridCol>
                <a:gridCol w="1755332">
                  <a:extLst>
                    <a:ext uri="{9D8B030D-6E8A-4147-A177-3AD203B41FA5}">
                      <a16:colId xmlns:a16="http://schemas.microsoft.com/office/drawing/2014/main" val="181492098"/>
                    </a:ext>
                  </a:extLst>
                </a:gridCol>
                <a:gridCol w="1275980">
                  <a:extLst>
                    <a:ext uri="{9D8B030D-6E8A-4147-A177-3AD203B41FA5}">
                      <a16:colId xmlns:a16="http://schemas.microsoft.com/office/drawing/2014/main" val="1478308004"/>
                    </a:ext>
                  </a:extLst>
                </a:gridCol>
                <a:gridCol w="1459528">
                  <a:extLst>
                    <a:ext uri="{9D8B030D-6E8A-4147-A177-3AD203B41FA5}">
                      <a16:colId xmlns:a16="http://schemas.microsoft.com/office/drawing/2014/main" val="4229302421"/>
                    </a:ext>
                  </a:extLst>
                </a:gridCol>
              </a:tblGrid>
              <a:tr h="790495">
                <a:tc rowSpan="3">
                  <a:txBody>
                    <a:bodyPr/>
                    <a:lstStyle/>
                    <a:p>
                      <a:pPr algn="ctr">
                        <a:lnSpc>
                          <a:spcPct val="115000"/>
                        </a:lnSpc>
                        <a:spcAft>
                          <a:spcPts val="0"/>
                        </a:spcAft>
                      </a:pPr>
                      <a:r>
                        <a:rPr lang="fr-FR" sz="1400" dirty="0">
                          <a:effectLst/>
                        </a:rPr>
                        <a:t>Implication des usagers dans des actions d’économie d’énergie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a:txBody>
                    <a:bodyPr/>
                    <a:lstStyle/>
                    <a:p>
                      <a:pPr algn="ctr">
                        <a:lnSpc>
                          <a:spcPct val="115000"/>
                        </a:lnSpc>
                        <a:spcAft>
                          <a:spcPts val="0"/>
                        </a:spcAft>
                      </a:pPr>
                      <a:r>
                        <a:rPr lang="fr-FR" sz="12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Escape Game</a:t>
                      </a:r>
                    </a:p>
                  </a:txBody>
                  <a:tcPr marL="44450" marR="44450" marT="0" marB="0" anchor="ctr">
                    <a:solidFill>
                      <a:schemeClr val="bg1">
                        <a:lumMod val="95000"/>
                      </a:schemeClr>
                    </a:solidFill>
                  </a:tcPr>
                </a:tc>
                <a:tc rowSpan="3">
                  <a:txBody>
                    <a:bodyPr/>
                    <a:lstStyle/>
                    <a:p>
                      <a:pPr algn="ctr"/>
                      <a:r>
                        <a:rPr lang="fr-FR" sz="1400" dirty="0"/>
                        <a:t>Année scolaire</a:t>
                      </a:r>
                    </a:p>
                  </a:txBody>
                  <a:tcPr marL="44450" marR="44450" marT="0" marB="0" anchor="ctr">
                    <a:solidFill>
                      <a:schemeClr val="bg1">
                        <a:lumMod val="95000"/>
                      </a:schemeClr>
                    </a:solidFill>
                  </a:tcPr>
                </a:tc>
                <a:tc rowSpan="2">
                  <a:txBody>
                    <a:bodyPr/>
                    <a:lstStyle/>
                    <a:p>
                      <a:pPr algn="ctr">
                        <a:lnSpc>
                          <a:spcPct val="115000"/>
                        </a:lnSpc>
                        <a:spcAft>
                          <a:spcPts val="0"/>
                        </a:spcAft>
                      </a:pPr>
                      <a:r>
                        <a:rPr lang="fr-FR" sz="1200" b="0" dirty="0">
                          <a:solidFill>
                            <a:schemeClr val="tx1"/>
                          </a:solidFill>
                          <a:effectLst/>
                        </a:rPr>
                        <a:t>Conseil Départemental</a:t>
                      </a:r>
                      <a:endParaRPr lang="fr-FR" sz="12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bg1">
                        <a:lumMod val="95000"/>
                      </a:schemeClr>
                    </a:solidFill>
                  </a:tcPr>
                </a:tc>
                <a:tc>
                  <a:txBody>
                    <a:bodyPr/>
                    <a:lstStyle/>
                    <a:p>
                      <a:pPr algn="ctr">
                        <a:lnSpc>
                          <a:spcPct val="115000"/>
                        </a:lnSpc>
                        <a:spcAft>
                          <a:spcPts val="0"/>
                        </a:spcAft>
                      </a:pPr>
                      <a:r>
                        <a:rPr lang="fr-FR" sz="1400" b="0" dirty="0">
                          <a:solidFill>
                            <a:schemeClr val="tx1"/>
                          </a:solidFill>
                          <a:effectLst/>
                        </a:rPr>
                        <a:t>Eco délégués</a:t>
                      </a:r>
                    </a:p>
                  </a:txBody>
                  <a:tcPr marL="44450" marR="44450" marT="0" marB="0" anchor="ctr">
                    <a:solidFill>
                      <a:schemeClr val="bg1">
                        <a:lumMod val="95000"/>
                      </a:schemeClr>
                    </a:solidFill>
                  </a:tcPr>
                </a:tc>
                <a:tc rowSpan="3">
                  <a:txBody>
                    <a:bodyPr/>
                    <a:lstStyle/>
                    <a:p>
                      <a:pPr algn="ctr">
                        <a:lnSpc>
                          <a:spcPct val="115000"/>
                        </a:lnSpc>
                        <a:spcAft>
                          <a:spcPts val="0"/>
                        </a:spcAft>
                      </a:pP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bg1">
                        <a:lumMod val="95000"/>
                      </a:schemeClr>
                    </a:solidFill>
                  </a:tcPr>
                </a:tc>
                <a:extLst>
                  <a:ext uri="{0D108BD9-81ED-4DB2-BD59-A6C34878D82A}">
                    <a16:rowId xmlns:a16="http://schemas.microsoft.com/office/drawing/2014/main" val="225202710"/>
                  </a:ext>
                </a:extLst>
              </a:tr>
              <a:tr h="213958">
                <a:tc vMerge="1">
                  <a:txBody>
                    <a:bodyPr/>
                    <a:lstStyle/>
                    <a:p>
                      <a:endParaRPr lang="fr-FR"/>
                    </a:p>
                  </a:txBody>
                  <a:tcPr/>
                </a:tc>
                <a:tc>
                  <a:txBody>
                    <a:bodyPr/>
                    <a:lstStyle/>
                    <a:p>
                      <a:pPr algn="ctr">
                        <a:lnSpc>
                          <a:spcPct val="115000"/>
                        </a:lnSpc>
                        <a:spcAft>
                          <a:spcPts val="0"/>
                        </a:spcAft>
                      </a:pPr>
                      <a:r>
                        <a:rPr lang="fr-FR" sz="1200" dirty="0">
                          <a:effectLst/>
                          <a:latin typeface="Calibri" panose="020F0502020204030204" pitchFamily="34" charset="0"/>
                          <a:ea typeface="Times New Roman" panose="02020603050405020304" pitchFamily="18" charset="0"/>
                          <a:cs typeface="Times New Roman" panose="02020603050405020304" pitchFamily="18" charset="0"/>
                        </a:rPr>
                        <a:t>Journées du gros pull</a:t>
                      </a:r>
                    </a:p>
                  </a:txBody>
                  <a:tcPr marL="44450" marR="44450" marT="0" marB="0" anchor="ctr"/>
                </a:tc>
                <a:tc vMerge="1">
                  <a:txBody>
                    <a:bodyPr/>
                    <a:lstStyle/>
                    <a:p>
                      <a:endParaRPr lang="fr-FR" dirty="0"/>
                    </a:p>
                  </a:txBody>
                  <a:tcPr marL="44450" marR="44450" marT="0" marB="0" anchor="ctr">
                    <a:solidFill>
                      <a:schemeClr val="bg1">
                        <a:lumMod val="95000"/>
                      </a:schemeClr>
                    </a:solidFill>
                  </a:tcPr>
                </a:tc>
                <a:tc vMerge="1">
                  <a:txBody>
                    <a:bodyPr/>
                    <a:lstStyle/>
                    <a:p>
                      <a:endParaRPr lang="fr-FR" dirty="0"/>
                    </a:p>
                  </a:txBody>
                  <a:tcPr marL="44450" marR="44450" marT="0" marB="0" anchor="ctr">
                    <a:solidFill>
                      <a:schemeClr val="bg1">
                        <a:lumMod val="95000"/>
                      </a:schemeClr>
                    </a:solidFill>
                  </a:tcPr>
                </a:tc>
                <a:tc>
                  <a:txBody>
                    <a:bodyPr/>
                    <a:lstStyle/>
                    <a:p>
                      <a:pPr algn="ctr">
                        <a:lnSpc>
                          <a:spcPct val="115000"/>
                        </a:lnSpc>
                        <a:spcAft>
                          <a:spcPts val="0"/>
                        </a:spcAft>
                      </a:pPr>
                      <a:r>
                        <a:rPr lang="fr-FR" sz="1200" dirty="0">
                          <a:effectLst/>
                          <a:latin typeface="Calibri" panose="020F0502020204030204" pitchFamily="34" charset="0"/>
                          <a:ea typeface="Times New Roman" panose="02020603050405020304" pitchFamily="18" charset="0"/>
                          <a:cs typeface="Times New Roman" panose="02020603050405020304" pitchFamily="18" charset="0"/>
                        </a:rPr>
                        <a:t>Tout usager</a:t>
                      </a:r>
                    </a:p>
                  </a:txBody>
                  <a:tcPr marL="44450" marR="44450" marT="0" marB="0" anchor="ctr"/>
                </a:tc>
                <a:tc vMerge="1">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40732751"/>
                  </a:ext>
                </a:extLst>
              </a:tr>
              <a:tr h="213957">
                <a:tc vMerge="1">
                  <a:txBody>
                    <a:bodyPr/>
                    <a:lstStyle/>
                    <a:p>
                      <a:endParaRPr lang="fr-FR"/>
                    </a:p>
                  </a:txBody>
                  <a:tcPr/>
                </a:tc>
                <a:tc>
                  <a:txBody>
                    <a:bodyPr/>
                    <a:lstStyle/>
                    <a:p>
                      <a:pPr algn="ctr">
                        <a:lnSpc>
                          <a:spcPct val="115000"/>
                        </a:lnSpc>
                        <a:spcAft>
                          <a:spcPts val="0"/>
                        </a:spcAft>
                      </a:pPr>
                      <a:r>
                        <a:rPr lang="fr-FR" sz="1200" dirty="0">
                          <a:effectLst/>
                          <a:latin typeface="Calibri" panose="020F0502020204030204" pitchFamily="34" charset="0"/>
                          <a:ea typeface="Times New Roman" panose="02020603050405020304" pitchFamily="18" charset="0"/>
                          <a:cs typeface="Times New Roman" panose="02020603050405020304" pitchFamily="18" charset="0"/>
                        </a:rPr>
                        <a:t>Visite extérieure (ferme</a:t>
                      </a:r>
                      <a:r>
                        <a:rPr lang="fr-FR" sz="1200" baseline="0" dirty="0">
                          <a:effectLst/>
                          <a:latin typeface="Calibri" panose="020F0502020204030204" pitchFamily="34" charset="0"/>
                          <a:ea typeface="Times New Roman" panose="02020603050405020304" pitchFamily="18" charset="0"/>
                          <a:cs typeface="Times New Roman" panose="02020603050405020304" pitchFamily="18" charset="0"/>
                        </a:rPr>
                        <a:t> méthane)</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vMerge="1">
                  <a:txBody>
                    <a:bodyPr/>
                    <a:lstStyle/>
                    <a:p>
                      <a:pPr algn="ctr"/>
                      <a:endParaRPr lang="fr-FR" sz="1400" dirty="0"/>
                    </a:p>
                  </a:txBody>
                  <a:tcPr marL="44450" marR="44450" marT="0" marB="0" anchor="ctr">
                    <a:solidFill>
                      <a:schemeClr val="bg1">
                        <a:lumMod val="95000"/>
                      </a:schemeClr>
                    </a:solidFill>
                  </a:tcPr>
                </a:tc>
                <a:tc>
                  <a:txBody>
                    <a:bodyPr/>
                    <a:lstStyle/>
                    <a:p>
                      <a:r>
                        <a:rPr lang="fr-FR" sz="1400" dirty="0"/>
                        <a:t>Un enseignant</a:t>
                      </a:r>
                    </a:p>
                  </a:txBody>
                  <a:tcPr marL="44450" marR="44450" marT="0" marB="0" anchor="ctr">
                    <a:solidFill>
                      <a:schemeClr val="bg1">
                        <a:lumMod val="95000"/>
                      </a:schemeClr>
                    </a:solidFill>
                  </a:tcPr>
                </a:tc>
                <a:tc>
                  <a:txBody>
                    <a:bodyPr/>
                    <a:lstStyle/>
                    <a:p>
                      <a:pPr algn="ctr">
                        <a:lnSpc>
                          <a:spcPct val="115000"/>
                        </a:lnSpc>
                        <a:spcAft>
                          <a:spcPts val="0"/>
                        </a:spcAft>
                      </a:pPr>
                      <a:r>
                        <a:rPr lang="fr-FR" sz="1200" b="0" dirty="0">
                          <a:solidFill>
                            <a:schemeClr val="tx1"/>
                          </a:solidFill>
                          <a:effectLst/>
                        </a:rPr>
                        <a:t>Eco délégués</a:t>
                      </a:r>
                    </a:p>
                  </a:txBody>
                  <a:tcPr marL="44450" marR="44450" marT="0" marB="0" anchor="ctr"/>
                </a:tc>
                <a:tc vMerge="1">
                  <a:txBody>
                    <a:bodyPr/>
                    <a:lstStyle/>
                    <a:p>
                      <a:endParaRPr lang="fr-FR"/>
                    </a:p>
                  </a:txBody>
                  <a:tcPr/>
                </a:tc>
                <a:extLst>
                  <a:ext uri="{0D108BD9-81ED-4DB2-BD59-A6C34878D82A}">
                    <a16:rowId xmlns:a16="http://schemas.microsoft.com/office/drawing/2014/main" val="1992666782"/>
                  </a:ext>
                </a:extLst>
              </a:tr>
              <a:tr h="576857">
                <a:tc>
                  <a:txBody>
                    <a:bodyPr/>
                    <a:lstStyle/>
                    <a:p>
                      <a:pPr algn="ctr">
                        <a:lnSpc>
                          <a:spcPct val="115000"/>
                        </a:lnSpc>
                        <a:spcAft>
                          <a:spcPts val="0"/>
                        </a:spcAft>
                      </a:pPr>
                      <a:r>
                        <a:rPr lang="fr-FR" sz="1200" dirty="0">
                          <a:effectLst/>
                        </a:rPr>
                        <a:t>EPI « S’engager pour les autres, pour la paix et le développement durable »</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rPr>
                        <a:t>Professeurs – Lien avec un EPHAD</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rPr>
                        <a:t>Année scolaire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rPr>
                        <a:t>sans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rPr>
                        <a:t>tous niveaux</a:t>
                      </a:r>
                      <a:endParaRPr lang="fr-F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73820990"/>
                  </a:ext>
                </a:extLst>
              </a:tr>
              <a:tr h="448667">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rPr>
                        <a:t>Blouses Roses – Collecte livres et petit matériel</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rPr>
                        <a:t>CPE + Professeurs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rPr>
                        <a:t>Mars Avril</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rPr>
                        <a:t>sans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rPr>
                        <a:t>toutes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marL="0" marR="0" lvl="0" indent="0" algn="ctr" defTabSz="914400" rtl="0" eaLnBrk="1" fontAlgn="auto" latinLnBrk="0" hangingPunct="1">
                        <a:lnSpc>
                          <a:spcPct val="115000"/>
                        </a:lnSpc>
                        <a:spcBef>
                          <a:spcPts val="0"/>
                        </a:spcBef>
                        <a:spcAft>
                          <a:spcPts val="0"/>
                        </a:spcAft>
                        <a:buClrTx/>
                        <a:buSzTx/>
                        <a:buFontTx/>
                        <a:buNone/>
                        <a:tabLst/>
                        <a:defRPr/>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258298514"/>
                  </a:ext>
                </a:extLst>
              </a:tr>
              <a:tr h="448667">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Semaine de la Presse *</a:t>
                      </a: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Documentaliste et enseignants</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rPr>
                        <a:t>Mars Avril</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rPr>
                        <a:t>sans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4279339280"/>
                  </a:ext>
                </a:extLst>
              </a:tr>
              <a:tr h="634178">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Festival du Film Judiciaire</a:t>
                      </a: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Professeurs</a:t>
                      </a:r>
                      <a:r>
                        <a:rPr lang="fr-FR" sz="1400" baseline="0" dirty="0">
                          <a:effectLst/>
                          <a:latin typeface="Calibri" panose="020F0502020204030204" pitchFamily="34" charset="0"/>
                          <a:ea typeface="Times New Roman" panose="02020603050405020304" pitchFamily="18" charset="0"/>
                          <a:cs typeface="Times New Roman" panose="02020603050405020304" pitchFamily="18" charset="0"/>
                        </a:rPr>
                        <a:t> EMC</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Mars/Mai</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Conseil </a:t>
                      </a:r>
                    </a:p>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Départemental</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2 classes de 4è</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Selon propositions institutionnelles</a:t>
                      </a:r>
                    </a:p>
                  </a:txBody>
                  <a:tcPr marL="44450" marR="44450" marT="0" marB="0" anchor="ctr"/>
                </a:tc>
                <a:extLst>
                  <a:ext uri="{0D108BD9-81ED-4DB2-BD59-A6C34878D82A}">
                    <a16:rowId xmlns:a16="http://schemas.microsoft.com/office/drawing/2014/main" val="2758217927"/>
                  </a:ext>
                </a:extLst>
              </a:tr>
              <a:tr h="673000">
                <a:tc>
                  <a:txBody>
                    <a:bodyPr/>
                    <a:lstStyle/>
                    <a:p>
                      <a:pPr algn="ctr">
                        <a:lnSpc>
                          <a:spcPct val="115000"/>
                        </a:lnSpc>
                        <a:spcAft>
                          <a:spcPts val="0"/>
                        </a:spcAft>
                      </a:pPr>
                      <a:r>
                        <a:rPr lang="fr-FR" sz="1400" dirty="0">
                          <a:effectLst/>
                        </a:rPr>
                        <a:t>EPI Paysage, histoire et activités humaines + Séjours pédagogiques (</a:t>
                      </a:r>
                      <a:r>
                        <a:rPr lang="fr-FR" sz="1400" dirty="0" err="1">
                          <a:effectLst/>
                        </a:rPr>
                        <a:t>Guédelon</a:t>
                      </a:r>
                      <a:r>
                        <a:rPr lang="fr-FR" sz="1400" dirty="0">
                          <a:effectLst/>
                        </a:rPr>
                        <a:t> –Mt St Michel)</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rPr>
                        <a:t>Professeurs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rPr>
                        <a:t>Année scolaire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rPr>
                        <a:t>sans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rPr>
                        <a:t>4 classes de 5ème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919644367"/>
                  </a:ext>
                </a:extLst>
              </a:tr>
            </a:tbl>
          </a:graphicData>
        </a:graphic>
      </p:graphicFrame>
    </p:spTree>
    <p:extLst>
      <p:ext uri="{BB962C8B-B14F-4D97-AF65-F5344CB8AC3E}">
        <p14:creationId xmlns:p14="http://schemas.microsoft.com/office/powerpoint/2010/main" val="1153636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199" y="365125"/>
            <a:ext cx="10674927" cy="915035"/>
          </a:xfrm>
        </p:spPr>
        <p:txBody>
          <a:bodyPr>
            <a:normAutofit fontScale="90000"/>
          </a:bodyPr>
          <a:lstStyle/>
          <a:p>
            <a:r>
              <a:rPr lang="fr-FR" dirty="0"/>
              <a:t>PREVENTION VIOLENCE – SECURITE –</a:t>
            </a:r>
            <a:br>
              <a:rPr lang="fr-FR" dirty="0"/>
            </a:br>
            <a:r>
              <a:rPr lang="fr-FR" sz="3200" dirty="0"/>
              <a:t>CLIMAT SCOLAIRE</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222434166"/>
              </p:ext>
            </p:extLst>
          </p:nvPr>
        </p:nvGraphicFramePr>
        <p:xfrm>
          <a:off x="166256" y="1280160"/>
          <a:ext cx="11962010" cy="5623433"/>
        </p:xfrm>
        <a:graphic>
          <a:graphicData uri="http://schemas.openxmlformats.org/drawingml/2006/table">
            <a:tbl>
              <a:tblPr firstRow="1" firstCol="1" bandRow="1">
                <a:tableStyleId>{5C22544A-7EE6-4342-B048-85BDC9FD1C3A}</a:tableStyleId>
              </a:tblPr>
              <a:tblGrid>
                <a:gridCol w="2644447">
                  <a:extLst>
                    <a:ext uri="{9D8B030D-6E8A-4147-A177-3AD203B41FA5}">
                      <a16:colId xmlns:a16="http://schemas.microsoft.com/office/drawing/2014/main" val="1367924552"/>
                    </a:ext>
                  </a:extLst>
                </a:gridCol>
                <a:gridCol w="2644447">
                  <a:extLst>
                    <a:ext uri="{9D8B030D-6E8A-4147-A177-3AD203B41FA5}">
                      <a16:colId xmlns:a16="http://schemas.microsoft.com/office/drawing/2014/main" val="2553796138"/>
                    </a:ext>
                  </a:extLst>
                </a:gridCol>
                <a:gridCol w="2016629">
                  <a:extLst>
                    <a:ext uri="{9D8B030D-6E8A-4147-A177-3AD203B41FA5}">
                      <a16:colId xmlns:a16="http://schemas.microsoft.com/office/drawing/2014/main" val="1888323855"/>
                    </a:ext>
                  </a:extLst>
                </a:gridCol>
                <a:gridCol w="1847551">
                  <a:extLst>
                    <a:ext uri="{9D8B030D-6E8A-4147-A177-3AD203B41FA5}">
                      <a16:colId xmlns:a16="http://schemas.microsoft.com/office/drawing/2014/main" val="173253660"/>
                    </a:ext>
                  </a:extLst>
                </a:gridCol>
                <a:gridCol w="1404468">
                  <a:extLst>
                    <a:ext uri="{9D8B030D-6E8A-4147-A177-3AD203B41FA5}">
                      <a16:colId xmlns:a16="http://schemas.microsoft.com/office/drawing/2014/main" val="3286991709"/>
                    </a:ext>
                  </a:extLst>
                </a:gridCol>
                <a:gridCol w="1404468">
                  <a:extLst>
                    <a:ext uri="{9D8B030D-6E8A-4147-A177-3AD203B41FA5}">
                      <a16:colId xmlns:a16="http://schemas.microsoft.com/office/drawing/2014/main" val="3272546907"/>
                    </a:ext>
                  </a:extLst>
                </a:gridCol>
              </a:tblGrid>
              <a:tr h="328376">
                <a:tc>
                  <a:txBody>
                    <a:bodyPr/>
                    <a:lstStyle/>
                    <a:p>
                      <a:pPr algn="ctr">
                        <a:lnSpc>
                          <a:spcPct val="115000"/>
                        </a:lnSpc>
                        <a:spcAft>
                          <a:spcPts val="0"/>
                        </a:spcAft>
                      </a:pPr>
                      <a:r>
                        <a:rPr lang="fr-FR" dirty="0"/>
                        <a:t>Sieste contée </a:t>
                      </a:r>
                    </a:p>
                  </a:txBody>
                  <a:tcPr marL="44450" marR="44450" marT="0" marB="0" anchor="ctr">
                    <a:solidFill>
                      <a:srgbClr val="9E87A9"/>
                    </a:solidFill>
                  </a:tcPr>
                </a:tc>
                <a:tc>
                  <a:txBody>
                    <a:bodyPr/>
                    <a:lstStyle/>
                    <a:p>
                      <a:pPr algn="ctr">
                        <a:lnSpc>
                          <a:spcPct val="115000"/>
                        </a:lnSpc>
                        <a:spcAft>
                          <a:spcPts val="0"/>
                        </a:spcAft>
                      </a:pPr>
                      <a:r>
                        <a:rPr lang="fr-FR" sz="1000" b="0" dirty="0">
                          <a:solidFill>
                            <a:schemeClr val="tx1"/>
                          </a:solidFill>
                          <a:effectLst/>
                        </a:rPr>
                        <a:t>Documentaliste</a:t>
                      </a:r>
                      <a:endPar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rowSpan="2">
                  <a:txBody>
                    <a:bodyPr/>
                    <a:lstStyle/>
                    <a:p>
                      <a:pPr algn="ctr">
                        <a:lnSpc>
                          <a:spcPct val="115000"/>
                        </a:lnSpc>
                        <a:spcAft>
                          <a:spcPts val="0"/>
                        </a:spcAft>
                      </a:pPr>
                      <a:r>
                        <a:rPr lang="fr-FR" sz="1000" b="0" dirty="0">
                          <a:solidFill>
                            <a:schemeClr val="tx1"/>
                          </a:solidFill>
                          <a:effectLst/>
                        </a:rPr>
                        <a:t>Année scolaire</a:t>
                      </a:r>
                      <a:endPar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rowSpan="2">
                  <a:txBody>
                    <a:bodyPr/>
                    <a:lstStyle/>
                    <a:p>
                      <a:pPr algn="ctr">
                        <a:lnSpc>
                          <a:spcPct val="115000"/>
                        </a:lnSpc>
                        <a:spcAft>
                          <a:spcPts val="0"/>
                        </a:spcAft>
                      </a:pPr>
                      <a:r>
                        <a:rPr lang="fr-FR" sz="1000" b="0" dirty="0">
                          <a:solidFill>
                            <a:schemeClr val="tx1"/>
                          </a:solidFill>
                          <a:effectLst/>
                        </a:rPr>
                        <a:t>sans</a:t>
                      </a:r>
                      <a:endPar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rowSpan="2">
                  <a:txBody>
                    <a:bodyPr/>
                    <a:lstStyle/>
                    <a:p>
                      <a:pPr algn="ctr">
                        <a:lnSpc>
                          <a:spcPct val="115000"/>
                        </a:lnSpc>
                        <a:spcAft>
                          <a:spcPts val="0"/>
                        </a:spcAft>
                      </a:pPr>
                      <a:r>
                        <a:rPr lang="fr-FR" sz="1000" b="0" dirty="0">
                          <a:solidFill>
                            <a:schemeClr val="tx1"/>
                          </a:solidFill>
                          <a:effectLst/>
                        </a:rPr>
                        <a:t>toutes</a:t>
                      </a:r>
                      <a:endPar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rowSpan="2">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endPar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extLst>
                  <a:ext uri="{0D108BD9-81ED-4DB2-BD59-A6C34878D82A}">
                    <a16:rowId xmlns:a16="http://schemas.microsoft.com/office/drawing/2014/main" val="1101332931"/>
                  </a:ext>
                </a:extLst>
              </a:tr>
              <a:tr h="301011">
                <a:tc>
                  <a:txBody>
                    <a:bodyPr/>
                    <a:lstStyle/>
                    <a:p>
                      <a:pPr algn="ctr">
                        <a:lnSpc>
                          <a:spcPct val="115000"/>
                        </a:lnSpc>
                        <a:spcAft>
                          <a:spcPts val="0"/>
                        </a:spcAft>
                      </a:pPr>
                      <a:r>
                        <a:rPr lang="fr-FR" sz="1400" dirty="0"/>
                        <a:t>Club assistants Documentaliste</a:t>
                      </a:r>
                    </a:p>
                  </a:txBody>
                  <a:tcPr marL="44450" marR="44450" marT="0" marB="0" anchor="ctr">
                    <a:solidFill>
                      <a:srgbClr val="9E87A9"/>
                    </a:solidFill>
                  </a:tcPr>
                </a:tc>
                <a:tc>
                  <a:txBody>
                    <a:bodyPr/>
                    <a:lstStyle/>
                    <a:p>
                      <a:pPr algn="ctr">
                        <a:lnSpc>
                          <a:spcPct val="115000"/>
                        </a:lnSpc>
                        <a:spcAft>
                          <a:spcPts val="0"/>
                        </a:spcAft>
                      </a:pPr>
                      <a:r>
                        <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Elèves volontaires</a:t>
                      </a:r>
                    </a:p>
                  </a:txBody>
                  <a:tcPr marL="44450" marR="44450" marT="0" marB="0" anchor="ctr">
                    <a:solidFill>
                      <a:schemeClr val="accent3">
                        <a:lumMod val="20000"/>
                        <a:lumOff val="80000"/>
                      </a:schemeClr>
                    </a:solidFill>
                  </a:tcPr>
                </a:tc>
                <a:tc vMerge="1">
                  <a:txBody>
                    <a:bodyPr/>
                    <a:lstStyle/>
                    <a:p>
                      <a:pPr algn="ctr">
                        <a:lnSpc>
                          <a:spcPct val="115000"/>
                        </a:lnSpc>
                        <a:spcAft>
                          <a:spcPts val="0"/>
                        </a:spcAft>
                      </a:pPr>
                      <a:endPar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vMerge="1">
                  <a:txBody>
                    <a:bodyPr/>
                    <a:lstStyle/>
                    <a:p>
                      <a:pPr algn="ctr">
                        <a:lnSpc>
                          <a:spcPct val="115000"/>
                        </a:lnSpc>
                        <a:spcAft>
                          <a:spcPts val="0"/>
                        </a:spcAft>
                      </a:pPr>
                      <a:endPar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vMerge="1">
                  <a:txBody>
                    <a:bodyPr/>
                    <a:lstStyle/>
                    <a:p>
                      <a:pPr algn="ctr">
                        <a:lnSpc>
                          <a:spcPct val="115000"/>
                        </a:lnSpc>
                        <a:spcAft>
                          <a:spcPts val="0"/>
                        </a:spcAft>
                      </a:pPr>
                      <a:endPar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vMerge="1">
                  <a:txBody>
                    <a:bodyPr/>
                    <a:lstStyle/>
                    <a:p>
                      <a:pPr algn="ctr">
                        <a:lnSpc>
                          <a:spcPct val="115000"/>
                        </a:lnSpc>
                        <a:spcAft>
                          <a:spcPts val="0"/>
                        </a:spcAft>
                      </a:pPr>
                      <a:endPar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extLst>
                  <a:ext uri="{0D108BD9-81ED-4DB2-BD59-A6C34878D82A}">
                    <a16:rowId xmlns:a16="http://schemas.microsoft.com/office/drawing/2014/main" val="2758397926"/>
                  </a:ext>
                </a:extLst>
              </a:tr>
              <a:tr h="1497090">
                <a:tc>
                  <a:txBody>
                    <a:bodyPr/>
                    <a:lstStyle/>
                    <a:p>
                      <a:pPr algn="ctr">
                        <a:lnSpc>
                          <a:spcPct val="115000"/>
                        </a:lnSpc>
                        <a:spcAft>
                          <a:spcPts val="0"/>
                        </a:spcAft>
                      </a:pPr>
                      <a:r>
                        <a:rPr lang="fr-FR" sz="1400" dirty="0">
                          <a:solidFill>
                            <a:schemeClr val="bg1"/>
                          </a:solidFill>
                        </a:rPr>
                        <a:t>Club Echecs, </a:t>
                      </a:r>
                      <a:r>
                        <a:rPr lang="fr-FR" sz="1400">
                          <a:solidFill>
                            <a:schemeClr val="bg1"/>
                          </a:solidFill>
                        </a:rPr>
                        <a:t>Jeux et </a:t>
                      </a:r>
                      <a:r>
                        <a:rPr lang="fr-FR" sz="1400" dirty="0">
                          <a:solidFill>
                            <a:schemeClr val="bg1"/>
                          </a:solidFill>
                        </a:rPr>
                        <a:t>stratégie, Foyer des élèves,</a:t>
                      </a:r>
                      <a:r>
                        <a:rPr lang="fr-FR" sz="1400" baseline="0" dirty="0">
                          <a:solidFill>
                            <a:schemeClr val="bg1"/>
                          </a:solidFill>
                        </a:rPr>
                        <a:t> </a:t>
                      </a:r>
                      <a:r>
                        <a:rPr lang="fr-FR" sz="1400" dirty="0">
                          <a:solidFill>
                            <a:schemeClr val="bg1"/>
                          </a:solidFill>
                        </a:rPr>
                        <a:t>Salle de jeux</a:t>
                      </a:r>
                    </a:p>
                    <a:p>
                      <a:pPr algn="ctr">
                        <a:lnSpc>
                          <a:spcPct val="115000"/>
                        </a:lnSpc>
                        <a:spcAft>
                          <a:spcPts val="0"/>
                        </a:spcAft>
                      </a:pPr>
                      <a:r>
                        <a:rPr lang="fr-FR" sz="1400" dirty="0">
                          <a:solidFill>
                            <a:schemeClr val="bg1"/>
                          </a:solidFill>
                        </a:rPr>
                        <a:t>Atelier créatif et activités manuelles, </a:t>
                      </a:r>
                    </a:p>
                  </a:txBody>
                  <a:tcPr marL="44450" marR="44450" marT="0" marB="0" anchor="ctr">
                    <a:solidFill>
                      <a:srgbClr val="9E87A9"/>
                    </a:solidFill>
                  </a:tcPr>
                </a:tc>
                <a:tc>
                  <a:txBody>
                    <a:bodyPr/>
                    <a:lstStyle/>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Personnels, enseignants, CPE et </a:t>
                      </a:r>
                      <a:r>
                        <a:rPr lang="fr-FR" sz="1100" baseline="0" dirty="0">
                          <a:effectLst/>
                          <a:latin typeface="Calibri" panose="020F0502020204030204" pitchFamily="34" charset="0"/>
                          <a:ea typeface="Times New Roman" panose="02020603050405020304" pitchFamily="18" charset="0"/>
                          <a:cs typeface="Times New Roman" panose="02020603050405020304" pitchFamily="18" charset="0"/>
                        </a:rPr>
                        <a:t>AED</a:t>
                      </a: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Année scolaire</a:t>
                      </a:r>
                    </a:p>
                  </a:txBody>
                  <a:tcPr marL="44450" marR="44450" marT="0" marB="0" anchor="ctr"/>
                </a:tc>
                <a:tc>
                  <a:txBody>
                    <a:bodyPr/>
                    <a:lstStyle/>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FSE </a:t>
                      </a:r>
                      <a:r>
                        <a:rPr lang="fr-FR" sz="1100" dirty="0">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p>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Sans</a:t>
                      </a: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Adhérents</a:t>
                      </a:r>
                    </a:p>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Toutes</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reconduction</a:t>
                      </a:r>
                    </a:p>
                  </a:txBody>
                  <a:tcPr marL="44450" marR="44450" marT="0" marB="0" anchor="ctr"/>
                </a:tc>
                <a:extLst>
                  <a:ext uri="{0D108BD9-81ED-4DB2-BD59-A6C34878D82A}">
                    <a16:rowId xmlns:a16="http://schemas.microsoft.com/office/drawing/2014/main" val="825442705"/>
                  </a:ext>
                </a:extLst>
              </a:tr>
              <a:tr h="401349">
                <a:tc>
                  <a:txBody>
                    <a:bodyPr/>
                    <a:lstStyle/>
                    <a:p>
                      <a:pPr algn="ctr">
                        <a:lnSpc>
                          <a:spcPct val="115000"/>
                        </a:lnSpc>
                        <a:spcAft>
                          <a:spcPts val="0"/>
                        </a:spcAft>
                      </a:pPr>
                      <a:r>
                        <a:rPr lang="fr-FR" dirty="0">
                          <a:solidFill>
                            <a:schemeClr val="bg1"/>
                          </a:solidFill>
                        </a:rPr>
                        <a:t>AS</a:t>
                      </a:r>
                    </a:p>
                  </a:txBody>
                  <a:tcPr marL="44450" marR="44450" marT="0" marB="0" anchor="ctr">
                    <a:solidFill>
                      <a:srgbClr val="9E87A9"/>
                    </a:solidFill>
                  </a:tcPr>
                </a:tc>
                <a:tc>
                  <a:txBody>
                    <a:bodyPr/>
                    <a:lstStyle/>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Professeurs EPS</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Année scolaire</a:t>
                      </a:r>
                    </a:p>
                    <a:p>
                      <a:pPr algn="ctr">
                        <a:lnSpc>
                          <a:spcPct val="115000"/>
                        </a:lnSpc>
                        <a:spcAft>
                          <a:spcPts val="0"/>
                        </a:spcAft>
                      </a:pP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Cotisation individuelle</a:t>
                      </a:r>
                    </a:p>
                  </a:txBody>
                  <a:tcPr marL="44450" marR="44450" marT="0" marB="0" anchor="ctr"/>
                </a:tc>
                <a:tc>
                  <a:txBody>
                    <a:bodyPr/>
                    <a:lstStyle/>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Adhérents</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53942020"/>
                  </a:ext>
                </a:extLst>
              </a:tr>
              <a:tr h="510807">
                <a:tc>
                  <a:txBody>
                    <a:bodyPr/>
                    <a:lstStyle/>
                    <a:p>
                      <a:pPr algn="ctr">
                        <a:lnSpc>
                          <a:spcPct val="115000"/>
                        </a:lnSpc>
                        <a:spcAft>
                          <a:spcPts val="0"/>
                        </a:spcAft>
                      </a:pPr>
                      <a:r>
                        <a:rPr lang="fr-FR" sz="1400" dirty="0">
                          <a:solidFill>
                            <a:schemeClr val="bg1"/>
                          </a:solidFill>
                        </a:rPr>
                        <a:t>Réseaux Sociaux –Violences- Droits et Devoirs *</a:t>
                      </a:r>
                    </a:p>
                  </a:txBody>
                  <a:tcPr marL="44450" marR="44450" marT="0" marB="0" anchor="ctr">
                    <a:solidFill>
                      <a:srgbClr val="9E87A9"/>
                    </a:solidFill>
                  </a:tcPr>
                </a:tc>
                <a:tc>
                  <a:txBody>
                    <a:bodyPr/>
                    <a:lstStyle/>
                    <a:p>
                      <a:pPr algn="ctr">
                        <a:lnSpc>
                          <a:spcPct val="115000"/>
                        </a:lnSpc>
                        <a:spcAft>
                          <a:spcPts val="0"/>
                        </a:spcAft>
                      </a:pPr>
                      <a:r>
                        <a:rPr lang="fr-FR" sz="1000" dirty="0">
                          <a:effectLst/>
                        </a:rPr>
                        <a:t>Equipe Mobile de Sécurité (Rectorat)</a:t>
                      </a: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000" dirty="0">
                          <a:effectLst/>
                        </a:rPr>
                        <a:t>Octobre/janvier</a:t>
                      </a: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000" dirty="0">
                          <a:effectLst/>
                        </a:rPr>
                        <a:t>sans</a:t>
                      </a: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000" dirty="0">
                          <a:effectLst/>
                        </a:rPr>
                        <a:t>6è/5è/3è</a:t>
                      </a: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reconduction</a:t>
                      </a:r>
                    </a:p>
                  </a:txBody>
                  <a:tcPr marL="44450" marR="44450" marT="0" marB="0" anchor="ctr"/>
                </a:tc>
                <a:extLst>
                  <a:ext uri="{0D108BD9-81ED-4DB2-BD59-A6C34878D82A}">
                    <a16:rowId xmlns:a16="http://schemas.microsoft.com/office/drawing/2014/main" val="3843768957"/>
                  </a:ext>
                </a:extLst>
              </a:tr>
              <a:tr h="401349">
                <a:tc rowSpan="2">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dirty="0">
                          <a:solidFill>
                            <a:schemeClr val="bg1"/>
                          </a:solidFill>
                        </a:rPr>
                        <a:t>Le Harcèlement – Journée NAH</a:t>
                      </a:r>
                    </a:p>
                    <a:p>
                      <a:pPr algn="ctr">
                        <a:lnSpc>
                          <a:spcPct val="115000"/>
                        </a:lnSpc>
                        <a:spcAft>
                          <a:spcPts val="0"/>
                        </a:spcAft>
                      </a:pPr>
                      <a:endParaRPr lang="fr-FR" dirty="0">
                        <a:solidFill>
                          <a:schemeClr val="bg1"/>
                        </a:solidFill>
                      </a:endParaRPr>
                    </a:p>
                  </a:txBody>
                  <a:tcPr marL="44450" marR="44450" marT="0" marB="0" anchor="ctr">
                    <a:solidFill>
                      <a:srgbClr val="9E87A9"/>
                    </a:solidFill>
                  </a:tcPr>
                </a:tc>
                <a:tc>
                  <a:txBody>
                    <a:bodyPr/>
                    <a:lstStyle/>
                    <a:p>
                      <a:pPr algn="ctr">
                        <a:lnSpc>
                          <a:spcPct val="115000"/>
                        </a:lnSpc>
                        <a:spcAft>
                          <a:spcPts val="0"/>
                        </a:spcAft>
                      </a:pPr>
                      <a:r>
                        <a:rPr lang="fr-FR" sz="1000" dirty="0">
                          <a:effectLst/>
                        </a:rPr>
                        <a:t>Tout adulte de la communauté + Equipe ressource </a:t>
                      </a:r>
                      <a:r>
                        <a:rPr lang="fr-FR" sz="1000" dirty="0" err="1">
                          <a:effectLst/>
                        </a:rPr>
                        <a:t>pHARe</a:t>
                      </a:r>
                      <a:r>
                        <a:rPr lang="fr-FR" sz="1000" dirty="0">
                          <a:effectLst/>
                        </a:rPr>
                        <a:t> + Ambassadeurs</a:t>
                      </a:r>
                      <a:r>
                        <a:rPr lang="fr-FR" sz="1000" baseline="0" dirty="0">
                          <a:effectLst/>
                        </a:rPr>
                        <a:t> Harcèlement</a:t>
                      </a: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000" dirty="0">
                          <a:effectLst/>
                        </a:rPr>
                        <a:t>Année scolaire</a:t>
                      </a:r>
                      <a:endParaRPr lang="fr-FR" sz="1100" dirty="0">
                        <a:effectLst/>
                      </a:endParaRPr>
                    </a:p>
                  </a:txBody>
                  <a:tcPr marL="44450" marR="44450" marT="0" marB="0" anchor="ctr"/>
                </a:tc>
                <a:tc>
                  <a:txBody>
                    <a:bodyPr/>
                    <a:lstStyle/>
                    <a:p>
                      <a:pPr algn="ctr">
                        <a:lnSpc>
                          <a:spcPct val="115000"/>
                        </a:lnSpc>
                        <a:spcAft>
                          <a:spcPts val="0"/>
                        </a:spcAft>
                      </a:pPr>
                      <a:r>
                        <a:rPr lang="fr-FR" sz="1000" dirty="0">
                          <a:effectLst/>
                        </a:rPr>
                        <a:t>sans</a:t>
                      </a: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000">
                          <a:effectLst/>
                        </a:rPr>
                        <a:t>toutes</a:t>
                      </a:r>
                      <a:endParaRPr lang="fr-F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831177735"/>
                  </a:ext>
                </a:extLst>
              </a:tr>
              <a:tr h="358934">
                <a:tc vMerge="1">
                  <a:txBody>
                    <a:bodyPr/>
                    <a:lstStyle/>
                    <a:p>
                      <a:endParaRPr lang="fr-FR"/>
                    </a:p>
                  </a:txBody>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000" dirty="0">
                          <a:effectLst/>
                        </a:rPr>
                        <a:t>Equipe Mobile de Sécurité (Rectorat)</a:t>
                      </a:r>
                      <a:endParaRPr lang="fr-FR" sz="10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100" dirty="0">
                          <a:effectLst/>
                        </a:rPr>
                        <a:t>Novembre</a:t>
                      </a:r>
                    </a:p>
                  </a:txBody>
                  <a:tcPr marL="44450" marR="44450" marT="0" marB="0" anchor="ctr"/>
                </a:tc>
                <a:tc>
                  <a:txBody>
                    <a:bodyPr/>
                    <a:lstStyle/>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sans</a:t>
                      </a:r>
                    </a:p>
                  </a:txBody>
                  <a:tcPr marL="44450" marR="44450" marT="0" marB="0" anchor="ctr"/>
                </a:tc>
                <a:tc>
                  <a:txBody>
                    <a:bodyPr/>
                    <a:lstStyle/>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4è</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303965932"/>
                  </a:ext>
                </a:extLst>
              </a:tr>
              <a:tr h="598837">
                <a:tc>
                  <a:txBody>
                    <a:bodyPr/>
                    <a:lstStyle/>
                    <a:p>
                      <a:pPr algn="ctr">
                        <a:lnSpc>
                          <a:spcPct val="115000"/>
                        </a:lnSpc>
                        <a:spcAft>
                          <a:spcPts val="0"/>
                        </a:spcAft>
                      </a:pPr>
                      <a:r>
                        <a:rPr lang="fr-FR" dirty="0">
                          <a:solidFill>
                            <a:schemeClr val="bg1"/>
                          </a:solidFill>
                        </a:rPr>
                        <a:t>Programme d’actions CVC</a:t>
                      </a:r>
                    </a:p>
                  </a:txBody>
                  <a:tcPr marL="44450" marR="44450" marT="0" marB="0" anchor="ctr">
                    <a:solidFill>
                      <a:srgbClr val="9E87A9"/>
                    </a:solidFill>
                  </a:tcPr>
                </a:tc>
                <a:tc>
                  <a:txBody>
                    <a:bodyPr/>
                    <a:lstStyle/>
                    <a:p>
                      <a:pPr algn="ctr">
                        <a:lnSpc>
                          <a:spcPct val="115000"/>
                        </a:lnSpc>
                        <a:spcAft>
                          <a:spcPts val="0"/>
                        </a:spcAft>
                      </a:pPr>
                      <a:r>
                        <a:rPr lang="fr-FR" sz="1000" dirty="0">
                          <a:effectLst/>
                        </a:rPr>
                        <a:t>CPE  AED  Professeurs  Elèves  parents  divers partenaires</a:t>
                      </a: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000" dirty="0">
                          <a:effectLst/>
                        </a:rPr>
                        <a:t>Année scolaire</a:t>
                      </a: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000">
                          <a:effectLst/>
                        </a:rPr>
                        <a:t>Budget collège</a:t>
                      </a:r>
                      <a:endParaRPr lang="fr-FR" sz="1100">
                        <a:effectLst/>
                      </a:endParaRPr>
                    </a:p>
                    <a:p>
                      <a:pPr algn="ctr">
                        <a:lnSpc>
                          <a:spcPct val="115000"/>
                        </a:lnSpc>
                        <a:spcAft>
                          <a:spcPts val="0"/>
                        </a:spcAft>
                      </a:pPr>
                      <a:r>
                        <a:rPr lang="fr-FR" sz="1000">
                          <a:effectLst/>
                        </a:rPr>
                        <a:t>FSE</a:t>
                      </a:r>
                      <a:endParaRPr lang="fr-F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000">
                          <a:effectLst/>
                        </a:rPr>
                        <a:t>toutes</a:t>
                      </a:r>
                      <a:endParaRPr lang="fr-F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35678967"/>
                  </a:ext>
                </a:extLst>
              </a:tr>
              <a:tr h="228755">
                <a:tc rowSpan="2">
                  <a:txBody>
                    <a:bodyPr/>
                    <a:lstStyle/>
                    <a:p>
                      <a:pPr algn="ctr">
                        <a:lnSpc>
                          <a:spcPct val="115000"/>
                        </a:lnSpc>
                        <a:spcAft>
                          <a:spcPts val="0"/>
                        </a:spcAft>
                      </a:pPr>
                      <a:r>
                        <a:rPr lang="fr-FR" dirty="0"/>
                        <a:t>Education à la sécurité routière – ASSR2</a:t>
                      </a:r>
                    </a:p>
                  </a:txBody>
                  <a:tcPr marL="44450" marR="44450" marT="0" marB="0" anchor="ctr">
                    <a:solidFill>
                      <a:srgbClr val="9E87A9"/>
                    </a:solidFill>
                  </a:tcPr>
                </a:tc>
                <a:tc>
                  <a:txBody>
                    <a:bodyPr/>
                    <a:lstStyle/>
                    <a:p>
                      <a:pPr algn="ctr">
                        <a:lnSpc>
                          <a:spcPct val="115000"/>
                        </a:lnSpc>
                        <a:spcAft>
                          <a:spcPts val="0"/>
                        </a:spcAft>
                      </a:pPr>
                      <a:r>
                        <a:rPr lang="fr-FR" sz="1000" dirty="0">
                          <a:effectLst/>
                        </a:rPr>
                        <a:t>Professeurs</a:t>
                      </a: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Année scolaire</a:t>
                      </a:r>
                    </a:p>
                  </a:txBody>
                  <a:tcPr marL="44450" marR="44450" marT="0" marB="0" anchor="ctr"/>
                </a:tc>
                <a:tc rowSpan="2">
                  <a:txBody>
                    <a:bodyPr/>
                    <a:lstStyle/>
                    <a:p>
                      <a:pPr algn="ctr">
                        <a:lnSpc>
                          <a:spcPct val="115000"/>
                        </a:lnSpc>
                        <a:spcAft>
                          <a:spcPts val="0"/>
                        </a:spcAft>
                      </a:pPr>
                      <a:r>
                        <a:rPr lang="fr-FR" sz="1000">
                          <a:effectLst/>
                        </a:rPr>
                        <a:t>sans</a:t>
                      </a:r>
                      <a:endParaRPr lang="fr-F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5èmes</a:t>
                      </a:r>
                    </a:p>
                  </a:txBody>
                  <a:tcPr marL="44450" marR="44450" marT="0" marB="0" anchor="ctr"/>
                </a:tc>
                <a:tc rowSpan="2">
                  <a:txBody>
                    <a:bodyPr/>
                    <a:lstStyle/>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reconduction</a:t>
                      </a:r>
                    </a:p>
                  </a:txBody>
                  <a:tcPr marL="44450" marR="44450" marT="0" marB="0" anchor="ctr"/>
                </a:tc>
                <a:extLst>
                  <a:ext uri="{0D108BD9-81ED-4DB2-BD59-A6C34878D82A}">
                    <a16:rowId xmlns:a16="http://schemas.microsoft.com/office/drawing/2014/main" val="2101561420"/>
                  </a:ext>
                </a:extLst>
              </a:tr>
              <a:tr h="427997">
                <a:tc vMerge="1">
                  <a:txBody>
                    <a:bodyPr/>
                    <a:lstStyle/>
                    <a:p>
                      <a:endParaRPr lang="fr-FR"/>
                    </a:p>
                  </a:txBody>
                  <a:tcPr/>
                </a:tc>
                <a:tc>
                  <a:txBody>
                    <a:bodyPr/>
                    <a:lstStyle/>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Comité 28 de Prévention routière</a:t>
                      </a:r>
                    </a:p>
                  </a:txBody>
                  <a:tcPr marL="44450" marR="44450" marT="0" marB="0" anchor="ctr"/>
                </a:tc>
                <a:tc>
                  <a:txBody>
                    <a:bodyPr/>
                    <a:lstStyle/>
                    <a:p>
                      <a:pPr algn="ctr">
                        <a:lnSpc>
                          <a:spcPct val="115000"/>
                        </a:lnSpc>
                        <a:spcAft>
                          <a:spcPts val="0"/>
                        </a:spcAft>
                      </a:pPr>
                      <a:r>
                        <a:rPr lang="fr-FR" sz="900" b="1" dirty="0">
                          <a:effectLst/>
                          <a:latin typeface="Calibri" panose="020F0502020204030204" pitchFamily="34" charset="0"/>
                          <a:ea typeface="Times New Roman" panose="02020603050405020304" pitchFamily="18" charset="0"/>
                          <a:cs typeface="Times New Roman" panose="02020603050405020304" pitchFamily="18" charset="0"/>
                        </a:rPr>
                        <a:t>3èmes</a:t>
                      </a: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Alcool et stupéfiants</a:t>
                      </a:r>
                    </a:p>
                  </a:txBody>
                  <a:tcPr marL="44450" marR="44450" marT="0" marB="0" anchor="ctr"/>
                </a:tc>
                <a:tc vMerge="1">
                  <a:txBody>
                    <a:bodyPr/>
                    <a:lstStyle/>
                    <a:p>
                      <a:endParaRPr lang="fr-FR"/>
                    </a:p>
                  </a:txBody>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100" dirty="0">
                          <a:effectLst/>
                        </a:rPr>
                        <a:t>3èmes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vMerge="1">
                  <a:txBody>
                    <a:bodyPr/>
                    <a:lstStyle/>
                    <a:p>
                      <a:endParaRPr lang="fr-FR"/>
                    </a:p>
                  </a:txBody>
                  <a:tcPr/>
                </a:tc>
                <a:extLst>
                  <a:ext uri="{0D108BD9-81ED-4DB2-BD59-A6C34878D82A}">
                    <a16:rowId xmlns:a16="http://schemas.microsoft.com/office/drawing/2014/main" val="4199089246"/>
                  </a:ext>
                </a:extLst>
              </a:tr>
              <a:tr h="401349">
                <a:tc>
                  <a:txBody>
                    <a:bodyPr/>
                    <a:lstStyle/>
                    <a:p>
                      <a:pPr algn="ctr">
                        <a:lnSpc>
                          <a:spcPct val="115000"/>
                        </a:lnSpc>
                        <a:spcAft>
                          <a:spcPts val="0"/>
                        </a:spcAft>
                      </a:pPr>
                      <a:r>
                        <a:rPr lang="fr-FR" dirty="0">
                          <a:solidFill>
                            <a:schemeClr val="bg1"/>
                          </a:solidFill>
                        </a:rPr>
                        <a:t>Gala du collège</a:t>
                      </a:r>
                    </a:p>
                  </a:txBody>
                  <a:tcPr marL="44450" marR="44450" marT="0" marB="0" anchor="ctr">
                    <a:solidFill>
                      <a:srgbClr val="9E87A9"/>
                    </a:solidFill>
                  </a:tcPr>
                </a:tc>
                <a:tc>
                  <a:txBody>
                    <a:bodyPr/>
                    <a:lstStyle/>
                    <a:p>
                      <a:pPr algn="ctr">
                        <a:lnSpc>
                          <a:spcPct val="115000"/>
                        </a:lnSpc>
                        <a:spcAft>
                          <a:spcPts val="0"/>
                        </a:spcAft>
                      </a:pPr>
                      <a:r>
                        <a:rPr lang="fr-FR" sz="1000">
                          <a:effectLst/>
                        </a:rPr>
                        <a:t>Equipe éducative</a:t>
                      </a:r>
                      <a:endParaRPr lang="fr-F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000" dirty="0">
                          <a:effectLst/>
                        </a:rPr>
                        <a:t>Juin</a:t>
                      </a: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000">
                          <a:effectLst/>
                        </a:rPr>
                        <a:t>Budget collège</a:t>
                      </a:r>
                      <a:endParaRPr lang="fr-F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000" dirty="0">
                          <a:effectLst/>
                        </a:rPr>
                        <a:t>toutes</a:t>
                      </a: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825017948"/>
                  </a:ext>
                </a:extLst>
              </a:tr>
            </a:tbl>
          </a:graphicData>
        </a:graphic>
      </p:graphicFrame>
    </p:spTree>
    <p:extLst>
      <p:ext uri="{BB962C8B-B14F-4D97-AF65-F5344CB8AC3E}">
        <p14:creationId xmlns:p14="http://schemas.microsoft.com/office/powerpoint/2010/main" val="2225209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PREVENTION VIOLENCE – SECURITE –</a:t>
            </a:r>
            <a:br>
              <a:rPr lang="fr-FR" dirty="0"/>
            </a:br>
            <a:r>
              <a:rPr lang="fr-FR" dirty="0"/>
              <a:t>CLIMAT SCOLAIRE</a:t>
            </a: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006252636"/>
              </p:ext>
            </p:extLst>
          </p:nvPr>
        </p:nvGraphicFramePr>
        <p:xfrm>
          <a:off x="838200" y="1825625"/>
          <a:ext cx="10515600" cy="47244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438137333"/>
                    </a:ext>
                  </a:extLst>
                </a:gridCol>
                <a:gridCol w="1752600">
                  <a:extLst>
                    <a:ext uri="{9D8B030D-6E8A-4147-A177-3AD203B41FA5}">
                      <a16:colId xmlns:a16="http://schemas.microsoft.com/office/drawing/2014/main" val="60310101"/>
                    </a:ext>
                  </a:extLst>
                </a:gridCol>
                <a:gridCol w="1752600">
                  <a:extLst>
                    <a:ext uri="{9D8B030D-6E8A-4147-A177-3AD203B41FA5}">
                      <a16:colId xmlns:a16="http://schemas.microsoft.com/office/drawing/2014/main" val="3404525067"/>
                    </a:ext>
                  </a:extLst>
                </a:gridCol>
                <a:gridCol w="1752600">
                  <a:extLst>
                    <a:ext uri="{9D8B030D-6E8A-4147-A177-3AD203B41FA5}">
                      <a16:colId xmlns:a16="http://schemas.microsoft.com/office/drawing/2014/main" val="3562675374"/>
                    </a:ext>
                  </a:extLst>
                </a:gridCol>
                <a:gridCol w="1752600">
                  <a:extLst>
                    <a:ext uri="{9D8B030D-6E8A-4147-A177-3AD203B41FA5}">
                      <a16:colId xmlns:a16="http://schemas.microsoft.com/office/drawing/2014/main" val="1993045026"/>
                    </a:ext>
                  </a:extLst>
                </a:gridCol>
                <a:gridCol w="1752600">
                  <a:extLst>
                    <a:ext uri="{9D8B030D-6E8A-4147-A177-3AD203B41FA5}">
                      <a16:colId xmlns:a16="http://schemas.microsoft.com/office/drawing/2014/main" val="56516650"/>
                    </a:ext>
                  </a:extLst>
                </a:gridCol>
              </a:tblGrid>
              <a:tr h="0">
                <a:tc>
                  <a:txBody>
                    <a:bodyPr/>
                    <a:lstStyle/>
                    <a:p>
                      <a:r>
                        <a:rPr lang="fr-FR" dirty="0"/>
                        <a:t>Prévention</a:t>
                      </a:r>
                      <a:r>
                        <a:rPr lang="fr-FR" baseline="0" dirty="0"/>
                        <a:t> du décrochage – Suivi des élèves</a:t>
                      </a:r>
                      <a:endParaRPr lang="fr-FR" dirty="0"/>
                    </a:p>
                  </a:txBody>
                  <a:tcPr>
                    <a:solidFill>
                      <a:srgbClr val="9E87A9"/>
                    </a:solidFill>
                  </a:tcPr>
                </a:tc>
                <a:tc>
                  <a:txBody>
                    <a:bodyPr/>
                    <a:lstStyle/>
                    <a:p>
                      <a:r>
                        <a:rPr lang="fr-FR" sz="1600" b="0" dirty="0">
                          <a:solidFill>
                            <a:schemeClr val="tx1"/>
                          </a:solidFill>
                        </a:rPr>
                        <a:t>Groupe de suivi hebdomadaire</a:t>
                      </a:r>
                    </a:p>
                  </a:txBody>
                  <a:tcPr>
                    <a:solidFill>
                      <a:schemeClr val="bg2"/>
                    </a:solidFill>
                  </a:tcPr>
                </a:tc>
                <a:tc>
                  <a:txBody>
                    <a:bodyPr/>
                    <a:lstStyle/>
                    <a:p>
                      <a:r>
                        <a:rPr lang="fr-FR" sz="1400" b="0" dirty="0">
                          <a:solidFill>
                            <a:schemeClr val="tx1"/>
                          </a:solidFill>
                        </a:rPr>
                        <a:t>Année scolaire</a:t>
                      </a:r>
                    </a:p>
                  </a:txBody>
                  <a:tcPr>
                    <a:solidFill>
                      <a:schemeClr val="bg2"/>
                    </a:solidFill>
                  </a:tcPr>
                </a:tc>
                <a:tc>
                  <a:txBody>
                    <a:bodyPr/>
                    <a:lstStyle/>
                    <a:p>
                      <a:r>
                        <a:rPr lang="fr-FR" sz="1400" b="0" dirty="0">
                          <a:solidFill>
                            <a:schemeClr val="tx1"/>
                          </a:solidFill>
                        </a:rPr>
                        <a:t>Sans – Equipe de direction + Equipe médico sociale </a:t>
                      </a:r>
                    </a:p>
                  </a:txBody>
                  <a:tcPr>
                    <a:solidFill>
                      <a:schemeClr val="bg2"/>
                    </a:solidFill>
                  </a:tcPr>
                </a:tc>
                <a:tc>
                  <a:txBody>
                    <a:bodyPr/>
                    <a:lstStyle/>
                    <a:p>
                      <a:r>
                        <a:rPr lang="fr-FR" sz="1400" b="0" dirty="0">
                          <a:solidFill>
                            <a:schemeClr val="tx1"/>
                          </a:solidFill>
                        </a:rPr>
                        <a:t>Tout élève suscitant des inquiétudes</a:t>
                      </a:r>
                      <a:r>
                        <a:rPr lang="fr-FR" sz="1400" b="0" baseline="0" dirty="0">
                          <a:solidFill>
                            <a:schemeClr val="tx1"/>
                          </a:solidFill>
                        </a:rPr>
                        <a:t> ou un suivi particulier</a:t>
                      </a:r>
                      <a:endParaRPr lang="fr-FR" sz="1400" b="0" dirty="0">
                        <a:solidFill>
                          <a:schemeClr val="tx1"/>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reconduction</a:t>
                      </a:r>
                    </a:p>
                    <a:p>
                      <a:endParaRPr lang="fr-FR" sz="1400" b="0" dirty="0">
                        <a:solidFill>
                          <a:schemeClr val="tx1"/>
                        </a:solidFill>
                      </a:endParaRPr>
                    </a:p>
                  </a:txBody>
                  <a:tcPr>
                    <a:solidFill>
                      <a:schemeClr val="bg2"/>
                    </a:solidFill>
                  </a:tcPr>
                </a:tc>
                <a:extLst>
                  <a:ext uri="{0D108BD9-81ED-4DB2-BD59-A6C34878D82A}">
                    <a16:rowId xmlns:a16="http://schemas.microsoft.com/office/drawing/2014/main" val="1805247513"/>
                  </a:ext>
                </a:extLst>
              </a:tr>
              <a:tr h="291592">
                <a:tc>
                  <a:txBody>
                    <a:bodyPr/>
                    <a:lstStyle/>
                    <a:p>
                      <a:r>
                        <a:rPr lang="fr-FR" b="1" dirty="0">
                          <a:solidFill>
                            <a:schemeClr val="bg1"/>
                          </a:solidFill>
                        </a:rPr>
                        <a:t>Interventions sur le handicap</a:t>
                      </a:r>
                    </a:p>
                  </a:txBody>
                  <a:tcPr>
                    <a:solidFill>
                      <a:srgbClr val="9E87A9"/>
                    </a:solidFill>
                  </a:tcPr>
                </a:tc>
                <a:tc>
                  <a:txBody>
                    <a:bodyPr/>
                    <a:lstStyle/>
                    <a:p>
                      <a:r>
                        <a:rPr lang="fr-FR" sz="1400" b="0" dirty="0"/>
                        <a:t>Personnels des services de soins, enseignants spécialisés</a:t>
                      </a:r>
                    </a:p>
                  </a:txBody>
                  <a:tcPr>
                    <a:solidFill>
                      <a:schemeClr val="accent5">
                        <a:lumMod val="20000"/>
                        <a:lumOff val="80000"/>
                      </a:schemeClr>
                    </a:solidFill>
                  </a:tcPr>
                </a:tc>
                <a:tc>
                  <a:txBody>
                    <a:bodyPr/>
                    <a:lstStyle/>
                    <a:p>
                      <a:r>
                        <a:rPr lang="fr-FR" sz="1400" b="0" dirty="0"/>
                        <a:t>Ponctuelles - Année scolaire</a:t>
                      </a:r>
                    </a:p>
                  </a:txBody>
                  <a:tcPr>
                    <a:solidFill>
                      <a:schemeClr val="accent5">
                        <a:lumMod val="20000"/>
                        <a:lumOff val="80000"/>
                      </a:schemeClr>
                    </a:solidFill>
                  </a:tcPr>
                </a:tc>
                <a:tc>
                  <a:txBody>
                    <a:bodyPr/>
                    <a:lstStyle/>
                    <a:p>
                      <a:r>
                        <a:rPr lang="fr-FR" sz="1400" b="0" dirty="0"/>
                        <a:t>Sans</a:t>
                      </a:r>
                    </a:p>
                  </a:txBody>
                  <a:tcPr>
                    <a:solidFill>
                      <a:schemeClr val="accent5">
                        <a:lumMod val="20000"/>
                        <a:lumOff val="80000"/>
                      </a:schemeClr>
                    </a:solidFill>
                  </a:tcPr>
                </a:tc>
                <a:tc>
                  <a:txBody>
                    <a:bodyPr/>
                    <a:lstStyle/>
                    <a:p>
                      <a:r>
                        <a:rPr lang="fr-FR" sz="1400" b="0" dirty="0"/>
                        <a:t>Classes - Enseignants</a:t>
                      </a:r>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endParaRPr lang="fr-FR" sz="1400" b="0" dirty="0"/>
                    </a:p>
                  </a:txBody>
                  <a:tcPr>
                    <a:solidFill>
                      <a:schemeClr val="accent5">
                        <a:lumMod val="20000"/>
                        <a:lumOff val="80000"/>
                      </a:schemeClr>
                    </a:solidFill>
                  </a:tcPr>
                </a:tc>
                <a:extLst>
                  <a:ext uri="{0D108BD9-81ED-4DB2-BD59-A6C34878D82A}">
                    <a16:rowId xmlns:a16="http://schemas.microsoft.com/office/drawing/2014/main" val="2634731011"/>
                  </a:ext>
                </a:extLst>
              </a:tr>
              <a:tr h="704215">
                <a:tc>
                  <a:txBody>
                    <a:bodyPr/>
                    <a:lstStyle/>
                    <a:p>
                      <a:r>
                        <a:rPr lang="fr-FR" b="1" dirty="0">
                          <a:solidFill>
                            <a:schemeClr val="bg1"/>
                          </a:solidFill>
                        </a:rPr>
                        <a:t>Journée de sensibilisation au Handicap</a:t>
                      </a:r>
                    </a:p>
                  </a:txBody>
                  <a:tcPr>
                    <a:solidFill>
                      <a:srgbClr val="9E87A9"/>
                    </a:solidFill>
                  </a:tcPr>
                </a:tc>
                <a:tc>
                  <a:txBody>
                    <a:bodyPr/>
                    <a:lstStyle/>
                    <a:p>
                      <a:r>
                        <a:rPr lang="fr-FR" sz="1400" b="0" i="0" dirty="0"/>
                        <a:t>Professeurs d’EPS, HG , Vie scolaire, Infirmière, SVT, élèves</a:t>
                      </a:r>
                    </a:p>
                  </a:txBody>
                  <a:tcPr>
                    <a:solidFill>
                      <a:schemeClr val="bg2"/>
                    </a:solidFill>
                  </a:tcPr>
                </a:tc>
                <a:tc>
                  <a:txBody>
                    <a:bodyPr/>
                    <a:lstStyle/>
                    <a:p>
                      <a:r>
                        <a:rPr lang="fr-FR" sz="1400" b="0" dirty="0"/>
                        <a:t>Jeudi 23 Janvier</a:t>
                      </a:r>
                    </a:p>
                  </a:txBody>
                  <a:tcPr>
                    <a:solidFill>
                      <a:schemeClr val="bg2"/>
                    </a:solidFill>
                  </a:tcPr>
                </a:tc>
                <a:tc>
                  <a:txBody>
                    <a:bodyPr/>
                    <a:lstStyle/>
                    <a:p>
                      <a:r>
                        <a:rPr lang="fr-FR" sz="1200" dirty="0"/>
                        <a:t>A l’initiative des profs d’EPS avec la participation</a:t>
                      </a:r>
                      <a:r>
                        <a:rPr lang="fr-FR" sz="1200" baseline="0" dirty="0"/>
                        <a:t> de partenaires extérieurs</a:t>
                      </a:r>
                      <a:r>
                        <a:rPr lang="fr-FR" sz="1200" dirty="0"/>
                        <a:t> </a:t>
                      </a:r>
                    </a:p>
                  </a:txBody>
                  <a:tcPr>
                    <a:solidFill>
                      <a:schemeClr val="bg2"/>
                    </a:solidFill>
                  </a:tcPr>
                </a:tc>
                <a:tc>
                  <a:txBody>
                    <a:bodyPr/>
                    <a:lstStyle/>
                    <a:p>
                      <a:r>
                        <a:rPr lang="fr-FR" sz="1400" b="0" dirty="0"/>
                        <a:t>Classes de 5è</a:t>
                      </a: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endParaRPr lang="fr-FR" sz="1400" b="0" dirty="0"/>
                    </a:p>
                  </a:txBody>
                  <a:tcPr>
                    <a:solidFill>
                      <a:schemeClr val="bg2"/>
                    </a:solidFill>
                  </a:tcPr>
                </a:tc>
                <a:extLst>
                  <a:ext uri="{0D108BD9-81ED-4DB2-BD59-A6C34878D82A}">
                    <a16:rowId xmlns:a16="http://schemas.microsoft.com/office/drawing/2014/main" val="2306713307"/>
                  </a:ext>
                </a:extLst>
              </a:tr>
              <a:tr h="143256">
                <a:tc>
                  <a:txBody>
                    <a:bodyPr/>
                    <a:lstStyle/>
                    <a:p>
                      <a:r>
                        <a:rPr lang="fr-FR" b="1" dirty="0">
                          <a:solidFill>
                            <a:schemeClr val="bg1"/>
                          </a:solidFill>
                        </a:rPr>
                        <a:t>Chorale</a:t>
                      </a:r>
                    </a:p>
                    <a:p>
                      <a:r>
                        <a:rPr lang="fr-FR" b="1" dirty="0">
                          <a:solidFill>
                            <a:schemeClr val="bg1"/>
                          </a:solidFill>
                        </a:rPr>
                        <a:t>et chorégraphe</a:t>
                      </a:r>
                      <a:r>
                        <a:rPr lang="fr-FR" b="1" baseline="0" dirty="0">
                          <a:solidFill>
                            <a:schemeClr val="bg1"/>
                          </a:solidFill>
                        </a:rPr>
                        <a:t>: Projet « Une vie »</a:t>
                      </a:r>
                      <a:endParaRPr lang="fr-FR" b="1" dirty="0">
                        <a:solidFill>
                          <a:schemeClr val="bg1"/>
                        </a:solidFill>
                      </a:endParaRPr>
                    </a:p>
                  </a:txBody>
                  <a:tcPr>
                    <a:solidFill>
                      <a:srgbClr val="9E87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Professeur  d’éducation musicale</a:t>
                      </a:r>
                    </a:p>
                    <a:p>
                      <a:r>
                        <a:rPr lang="fr-FR" sz="1400" dirty="0"/>
                        <a:t>+ chorégraphe</a:t>
                      </a:r>
                    </a:p>
                  </a:txBody>
                  <a:tcPr>
                    <a:solidFill>
                      <a:schemeClr val="accent5">
                        <a:lumMod val="20000"/>
                        <a:lumOff val="80000"/>
                      </a:schemeClr>
                    </a:solidFill>
                  </a:tcPr>
                </a:tc>
                <a:tc>
                  <a:txBody>
                    <a:bodyPr/>
                    <a:lstStyle/>
                    <a:p>
                      <a:r>
                        <a:rPr lang="fr-FR" sz="1400" dirty="0"/>
                        <a:t>Année scolaire</a:t>
                      </a:r>
                    </a:p>
                  </a:txBody>
                  <a:tcPr>
                    <a:solidFill>
                      <a:schemeClr val="accent5">
                        <a:lumMod val="20000"/>
                        <a:lumOff val="80000"/>
                      </a:schemeClr>
                    </a:solidFill>
                  </a:tcPr>
                </a:tc>
                <a:tc>
                  <a:txBody>
                    <a:bodyPr/>
                    <a:lstStyle/>
                    <a:p>
                      <a:r>
                        <a:rPr lang="fr-FR" sz="1400" dirty="0"/>
                        <a:t>Collège pour les déplacements + </a:t>
                      </a:r>
                      <a:r>
                        <a:rPr lang="fr-FR" sz="1400"/>
                        <a:t>rémunération chorégraphe</a:t>
                      </a:r>
                      <a:endParaRPr lang="fr-FR" sz="1400" dirty="0"/>
                    </a:p>
                  </a:txBody>
                  <a:tcPr>
                    <a:solidFill>
                      <a:schemeClr val="accent5">
                        <a:lumMod val="20000"/>
                        <a:lumOff val="80000"/>
                      </a:schemeClr>
                    </a:solidFill>
                  </a:tcPr>
                </a:tc>
                <a:tc>
                  <a:txBody>
                    <a:bodyPr/>
                    <a:lstStyle/>
                    <a:p>
                      <a:r>
                        <a:rPr lang="fr-FR" sz="1400" dirty="0"/>
                        <a:t>Elèves volontaires</a:t>
                      </a:r>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Mise en œuvre 2024-25</a:t>
                      </a:r>
                    </a:p>
                    <a:p>
                      <a:r>
                        <a:rPr lang="fr-FR" sz="1400" dirty="0"/>
                        <a:t>Reconduction si possible</a:t>
                      </a:r>
                    </a:p>
                  </a:txBody>
                  <a:tcPr>
                    <a:solidFill>
                      <a:schemeClr val="accent5">
                        <a:lumMod val="20000"/>
                        <a:lumOff val="80000"/>
                      </a:schemeClr>
                    </a:solidFill>
                  </a:tcPr>
                </a:tc>
                <a:extLst>
                  <a:ext uri="{0D108BD9-81ED-4DB2-BD59-A6C34878D82A}">
                    <a16:rowId xmlns:a16="http://schemas.microsoft.com/office/drawing/2014/main" val="2878411921"/>
                  </a:ext>
                </a:extLst>
              </a:tr>
              <a:tr h="370840">
                <a:tc>
                  <a:txBody>
                    <a:bodyPr/>
                    <a:lstStyle/>
                    <a:p>
                      <a:r>
                        <a:rPr lang="fr-FR" sz="1800" b="1" dirty="0" err="1">
                          <a:solidFill>
                            <a:schemeClr val="bg1"/>
                          </a:solidFill>
                        </a:rPr>
                        <a:t>Unplugged</a:t>
                      </a:r>
                      <a:endParaRPr lang="fr-FR" sz="1800" b="1" dirty="0">
                        <a:solidFill>
                          <a:schemeClr val="bg1"/>
                        </a:solidFill>
                      </a:endParaRPr>
                    </a:p>
                  </a:txBody>
                  <a:tcPr>
                    <a:solidFill>
                      <a:srgbClr val="9E87A9"/>
                    </a:solidFill>
                  </a:tcPr>
                </a:tc>
                <a:tc>
                  <a:txBody>
                    <a:bodyPr/>
                    <a:lstStyle/>
                    <a:p>
                      <a:r>
                        <a:rPr lang="fr-FR" sz="1400" dirty="0"/>
                        <a:t>Professeurs</a:t>
                      </a:r>
                      <a:r>
                        <a:rPr lang="fr-FR" sz="1400" baseline="0" dirty="0"/>
                        <a:t>– </a:t>
                      </a:r>
                      <a:r>
                        <a:rPr lang="fr-FR" sz="1400" baseline="0" dirty="0" err="1"/>
                        <a:t>Infirmère</a:t>
                      </a:r>
                      <a:r>
                        <a:rPr lang="fr-FR" sz="1400" baseline="0" dirty="0"/>
                        <a:t>, CPE et AED</a:t>
                      </a:r>
                      <a:endParaRPr lang="fr-FR" sz="1400" dirty="0"/>
                    </a:p>
                  </a:txBody>
                  <a:tcPr/>
                </a:tc>
                <a:tc>
                  <a:txBody>
                    <a:bodyPr/>
                    <a:lstStyle/>
                    <a:p>
                      <a:r>
                        <a:rPr lang="fr-FR" sz="1400" dirty="0"/>
                        <a:t>13 semaines</a:t>
                      </a:r>
                    </a:p>
                  </a:txBody>
                  <a:tcPr/>
                </a:tc>
                <a:tc>
                  <a:txBody>
                    <a:bodyPr/>
                    <a:lstStyle/>
                    <a:p>
                      <a:r>
                        <a:rPr lang="fr-FR" sz="1400" dirty="0"/>
                        <a:t>Associatif</a:t>
                      </a:r>
                    </a:p>
                  </a:txBody>
                  <a:tcPr/>
                </a:tc>
                <a:tc>
                  <a:txBody>
                    <a:bodyPr/>
                    <a:lstStyle/>
                    <a:p>
                      <a:r>
                        <a:rPr lang="fr-FR" sz="1400" dirty="0"/>
                        <a:t>6èmes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Reconduction si possible</a:t>
                      </a:r>
                    </a:p>
                    <a:p>
                      <a:endParaRPr lang="fr-FR" sz="1400" dirty="0"/>
                    </a:p>
                  </a:txBody>
                  <a:tcPr/>
                </a:tc>
                <a:extLst>
                  <a:ext uri="{0D108BD9-81ED-4DB2-BD59-A6C34878D82A}">
                    <a16:rowId xmlns:a16="http://schemas.microsoft.com/office/drawing/2014/main" val="218150728"/>
                  </a:ext>
                </a:extLst>
              </a:tr>
            </a:tbl>
          </a:graphicData>
        </a:graphic>
      </p:graphicFrame>
    </p:spTree>
    <p:extLst>
      <p:ext uri="{BB962C8B-B14F-4D97-AF65-F5344CB8AC3E}">
        <p14:creationId xmlns:p14="http://schemas.microsoft.com/office/powerpoint/2010/main" val="436610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Missions du CESCE</a:t>
            </a:r>
          </a:p>
        </p:txBody>
      </p:sp>
      <p:sp>
        <p:nvSpPr>
          <p:cNvPr id="3" name="Espace réservé du contenu 2"/>
          <p:cNvSpPr>
            <a:spLocks noGrp="1"/>
          </p:cNvSpPr>
          <p:nvPr>
            <p:ph idx="1"/>
          </p:nvPr>
        </p:nvSpPr>
        <p:spPr/>
        <p:txBody>
          <a:bodyPr>
            <a:normAutofit fontScale="92500" lnSpcReduction="20000"/>
          </a:bodyPr>
          <a:lstStyle/>
          <a:p>
            <a:pPr marL="0" indent="0">
              <a:buNone/>
            </a:pPr>
            <a:r>
              <a:rPr lang="fr-FR" sz="3400" b="1" dirty="0"/>
              <a:t>Instance de réflexion, d'observation et de proposition </a:t>
            </a:r>
          </a:p>
          <a:p>
            <a:pPr marL="0" indent="0">
              <a:buNone/>
            </a:pPr>
            <a:endParaRPr lang="fr-FR" dirty="0"/>
          </a:p>
          <a:p>
            <a:pPr marL="0" indent="0">
              <a:buNone/>
            </a:pPr>
            <a:r>
              <a:rPr lang="fr-FR" dirty="0"/>
              <a:t>↪ met en œuvre et évalue un projet éducatif intégré au projet d'établissement</a:t>
            </a:r>
          </a:p>
          <a:p>
            <a:pPr marL="0" indent="0">
              <a:buNone/>
            </a:pPr>
            <a:r>
              <a:rPr lang="fr-FR" dirty="0"/>
              <a:t>-éducation à la santé, </a:t>
            </a:r>
          </a:p>
          <a:p>
            <a:pPr marL="0" indent="0">
              <a:buNone/>
            </a:pPr>
            <a:r>
              <a:rPr lang="fr-FR" dirty="0"/>
              <a:t>-prévention de la violence, et climat scolaire. </a:t>
            </a:r>
          </a:p>
          <a:p>
            <a:pPr marL="0" indent="0">
              <a:buNone/>
            </a:pPr>
            <a:r>
              <a:rPr lang="fr-FR" dirty="0"/>
              <a:t>-éducation à la citoyenneté, </a:t>
            </a:r>
          </a:p>
          <a:p>
            <a:pPr marL="0" indent="0">
              <a:buNone/>
            </a:pPr>
            <a:r>
              <a:rPr lang="fr-FR" dirty="0"/>
              <a:t>-environnement et développement durable, </a:t>
            </a:r>
          </a:p>
          <a:p>
            <a:pPr marL="0" indent="0">
              <a:buNone/>
            </a:pPr>
            <a:endParaRPr lang="fr-FR" dirty="0"/>
          </a:p>
          <a:p>
            <a:pPr marL="0" indent="0">
              <a:buNone/>
            </a:pPr>
            <a:r>
              <a:rPr lang="fr-FR" dirty="0"/>
              <a:t>↪ organise également des partenariats en fonction des problématiques éducatives à traiter.</a:t>
            </a:r>
          </a:p>
          <a:p>
            <a:endParaRPr lang="fr-FR" dirty="0"/>
          </a:p>
        </p:txBody>
      </p:sp>
    </p:spTree>
    <p:extLst>
      <p:ext uri="{BB962C8B-B14F-4D97-AF65-F5344CB8AC3E}">
        <p14:creationId xmlns:p14="http://schemas.microsoft.com/office/powerpoint/2010/main" val="3774723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Projet éducatif de santé </a:t>
            </a:r>
            <a:br>
              <a:rPr lang="fr-FR" dirty="0"/>
            </a:b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dirty="0"/>
              <a:t>↪ faire acquérir à chaque élève les connaissances, les compétences et la culture lui permettant de prendre en charge sa propre santé de façon autonome et responsable. (Ecole promotrice de santé)</a:t>
            </a:r>
          </a:p>
          <a:p>
            <a:pPr marL="0" indent="0">
              <a:buNone/>
            </a:pPr>
            <a:endParaRPr lang="fr-FR" dirty="0"/>
          </a:p>
          <a:p>
            <a:pPr marL="0" indent="0">
              <a:buNone/>
            </a:pPr>
            <a:r>
              <a:rPr lang="fr-FR" dirty="0"/>
              <a:t>↪ mettre en œuvre dans chaque école et dans chaque établissement des projets de prévention centrés sur les problématiques de santé, notamment celles susceptibles d'avoir un effet sur la réussite scolaire (ex :Lutte contre les addictions)</a:t>
            </a:r>
          </a:p>
          <a:p>
            <a:pPr marL="0" indent="0">
              <a:buNone/>
            </a:pPr>
            <a:endParaRPr lang="fr-FR" dirty="0"/>
          </a:p>
          <a:p>
            <a:pPr marL="0" indent="0">
              <a:buNone/>
            </a:pPr>
            <a:r>
              <a:rPr lang="fr-FR" dirty="0"/>
              <a:t>↪ créer un environnement scolaire favorable à la santé et à la réussite scolaire de tous les élèves.</a:t>
            </a:r>
          </a:p>
        </p:txBody>
      </p:sp>
    </p:spTree>
    <p:extLst>
      <p:ext uri="{BB962C8B-B14F-4D97-AF65-F5344CB8AC3E}">
        <p14:creationId xmlns:p14="http://schemas.microsoft.com/office/powerpoint/2010/main" val="2455002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Climat scolaire et prévention des violences</a:t>
            </a:r>
            <a:br>
              <a:rPr lang="fr-FR" dirty="0"/>
            </a:br>
            <a:endParaRPr lang="fr-FR" dirty="0"/>
          </a:p>
        </p:txBody>
      </p:sp>
      <p:sp>
        <p:nvSpPr>
          <p:cNvPr id="3" name="Espace réservé du contenu 2"/>
          <p:cNvSpPr>
            <a:spLocks noGrp="1"/>
          </p:cNvSpPr>
          <p:nvPr>
            <p:ph idx="1"/>
          </p:nvPr>
        </p:nvSpPr>
        <p:spPr/>
        <p:txBody>
          <a:bodyPr/>
          <a:lstStyle/>
          <a:p>
            <a:pPr marL="0" indent="0">
              <a:buNone/>
            </a:pPr>
            <a:r>
              <a:rPr lang="fr-FR" dirty="0"/>
              <a:t>↪ Agir sur le climat scolaire</a:t>
            </a:r>
          </a:p>
          <a:p>
            <a:pPr marL="0" indent="0">
              <a:buNone/>
            </a:pPr>
            <a:r>
              <a:rPr lang="fr-FR" dirty="0"/>
              <a:t>↪ Prévenir et agir contre les violences</a:t>
            </a:r>
          </a:p>
          <a:p>
            <a:pPr marL="0" indent="0">
              <a:buNone/>
            </a:pPr>
            <a:r>
              <a:rPr lang="fr-FR" dirty="0"/>
              <a:t>↪Lutter contre le harcèlement scolaire</a:t>
            </a:r>
          </a:p>
          <a:p>
            <a:endParaRPr lang="fr-FR" dirty="0"/>
          </a:p>
        </p:txBody>
      </p:sp>
    </p:spTree>
    <p:extLst>
      <p:ext uri="{BB962C8B-B14F-4D97-AF65-F5344CB8AC3E}">
        <p14:creationId xmlns:p14="http://schemas.microsoft.com/office/powerpoint/2010/main" val="821347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Education à la citoyenneté et à l’environnement</a:t>
            </a:r>
            <a:br>
              <a:rPr lang="fr-FR" dirty="0"/>
            </a:br>
            <a:r>
              <a:rPr lang="fr-FR" b="1" dirty="0"/>
              <a:t>et au développement durable</a:t>
            </a:r>
          </a:p>
        </p:txBody>
      </p:sp>
      <p:sp>
        <p:nvSpPr>
          <p:cNvPr id="3" name="Espace réservé du contenu 2"/>
          <p:cNvSpPr>
            <a:spLocks noGrp="1"/>
          </p:cNvSpPr>
          <p:nvPr>
            <p:ph idx="1"/>
          </p:nvPr>
        </p:nvSpPr>
        <p:spPr/>
        <p:txBody>
          <a:bodyPr>
            <a:normAutofit fontScale="92500" lnSpcReduction="10000"/>
          </a:bodyPr>
          <a:lstStyle/>
          <a:p>
            <a:pPr marL="0" indent="0">
              <a:buNone/>
            </a:pPr>
            <a:r>
              <a:rPr lang="fr-FR" dirty="0"/>
              <a:t>Adossée aux enseignements, en particulier à l’enseignement moral et civique (EMC), l’éducation aux médias et à l’information (EMI) concourt à la transmission des valeurs et principes de la République en abordant les grands champs de l’éducation à la citoyenneté : </a:t>
            </a:r>
          </a:p>
          <a:p>
            <a:pPr marL="0" indent="0">
              <a:buNone/>
            </a:pPr>
            <a:r>
              <a:rPr lang="fr-FR" dirty="0"/>
              <a:t>↪ la laïcité*, </a:t>
            </a:r>
            <a:r>
              <a:rPr lang="fr-FR" sz="1300" dirty="0"/>
              <a:t>circulaire </a:t>
            </a:r>
            <a:r>
              <a:rPr lang="fr-FR" sz="1300" dirty="0" err="1"/>
              <a:t>acad.</a:t>
            </a:r>
            <a:r>
              <a:rPr lang="fr-FR" sz="1300"/>
              <a:t> 3 </a:t>
            </a:r>
            <a:r>
              <a:rPr lang="fr-FR" sz="1300" dirty="0"/>
              <a:t>sep 2024 « Dans le cadre des CESCE (…), il convient de prévoir un volet pour permettre aux élèves de s’approprier les valeurs de la République et le principe de laïcité.</a:t>
            </a:r>
          </a:p>
          <a:p>
            <a:pPr marL="0" indent="0">
              <a:buNone/>
            </a:pPr>
            <a:r>
              <a:rPr lang="fr-FR" dirty="0"/>
              <a:t>↪ l’égalité entre les femmes et les hommes et le respect mutuel, </a:t>
            </a:r>
          </a:p>
          <a:p>
            <a:pPr marL="0" indent="0">
              <a:buNone/>
            </a:pPr>
            <a:r>
              <a:rPr lang="fr-FR" dirty="0"/>
              <a:t>↪ la lutte contre toutes les formes de discrimination, la prévention et la lutte contre le racisme et l’antisémitisme, contre les </a:t>
            </a:r>
            <a:r>
              <a:rPr lang="fr-FR" dirty="0" err="1"/>
              <a:t>LGBTphobies</a:t>
            </a:r>
            <a:r>
              <a:rPr lang="fr-FR" dirty="0"/>
              <a:t>, </a:t>
            </a:r>
          </a:p>
          <a:p>
            <a:pPr marL="0" indent="0">
              <a:buNone/>
            </a:pPr>
            <a:r>
              <a:rPr lang="fr-FR" dirty="0"/>
              <a:t>↪ l’éducation à l’environnement et au développement durable. Ce parcours prend également appui sur la participation de l’élève à la vie sociale et démocratique de la classe et de l’établissement.</a:t>
            </a:r>
          </a:p>
          <a:p>
            <a:endParaRPr lang="fr-FR" dirty="0"/>
          </a:p>
          <a:p>
            <a:endParaRPr lang="fr-FR" dirty="0"/>
          </a:p>
        </p:txBody>
      </p:sp>
    </p:spTree>
    <p:extLst>
      <p:ext uri="{BB962C8B-B14F-4D97-AF65-F5344CB8AC3E}">
        <p14:creationId xmlns:p14="http://schemas.microsoft.com/office/powerpoint/2010/main" val="2160826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SANTE</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2717060993"/>
              </p:ext>
            </p:extLst>
          </p:nvPr>
        </p:nvGraphicFramePr>
        <p:xfrm>
          <a:off x="1379912" y="1562793"/>
          <a:ext cx="10432473" cy="4224153"/>
        </p:xfrm>
        <a:graphic>
          <a:graphicData uri="http://schemas.openxmlformats.org/drawingml/2006/table">
            <a:tbl>
              <a:tblPr firstRow="1" firstCol="1" bandRow="1">
                <a:tableStyleId>{5C22544A-7EE6-4342-B048-85BDC9FD1C3A}</a:tableStyleId>
              </a:tblPr>
              <a:tblGrid>
                <a:gridCol w="1638719">
                  <a:extLst>
                    <a:ext uri="{9D8B030D-6E8A-4147-A177-3AD203B41FA5}">
                      <a16:colId xmlns:a16="http://schemas.microsoft.com/office/drawing/2014/main" val="2480846423"/>
                    </a:ext>
                  </a:extLst>
                </a:gridCol>
                <a:gridCol w="1769966">
                  <a:extLst>
                    <a:ext uri="{9D8B030D-6E8A-4147-A177-3AD203B41FA5}">
                      <a16:colId xmlns:a16="http://schemas.microsoft.com/office/drawing/2014/main" val="2262312594"/>
                    </a:ext>
                  </a:extLst>
                </a:gridCol>
                <a:gridCol w="1789559">
                  <a:extLst>
                    <a:ext uri="{9D8B030D-6E8A-4147-A177-3AD203B41FA5}">
                      <a16:colId xmlns:a16="http://schemas.microsoft.com/office/drawing/2014/main" val="1672841446"/>
                    </a:ext>
                  </a:extLst>
                </a:gridCol>
                <a:gridCol w="1703382">
                  <a:extLst>
                    <a:ext uri="{9D8B030D-6E8A-4147-A177-3AD203B41FA5}">
                      <a16:colId xmlns:a16="http://schemas.microsoft.com/office/drawing/2014/main" val="3951686740"/>
                    </a:ext>
                  </a:extLst>
                </a:gridCol>
                <a:gridCol w="1408424">
                  <a:extLst>
                    <a:ext uri="{9D8B030D-6E8A-4147-A177-3AD203B41FA5}">
                      <a16:colId xmlns:a16="http://schemas.microsoft.com/office/drawing/2014/main" val="1705470569"/>
                    </a:ext>
                  </a:extLst>
                </a:gridCol>
                <a:gridCol w="1023804">
                  <a:extLst>
                    <a:ext uri="{9D8B030D-6E8A-4147-A177-3AD203B41FA5}">
                      <a16:colId xmlns:a16="http://schemas.microsoft.com/office/drawing/2014/main" val="4005801772"/>
                    </a:ext>
                  </a:extLst>
                </a:gridCol>
                <a:gridCol w="1098619">
                  <a:extLst>
                    <a:ext uri="{9D8B030D-6E8A-4147-A177-3AD203B41FA5}">
                      <a16:colId xmlns:a16="http://schemas.microsoft.com/office/drawing/2014/main" val="3757685996"/>
                    </a:ext>
                  </a:extLst>
                </a:gridCol>
              </a:tblGrid>
              <a:tr h="933990">
                <a:tc>
                  <a:txBody>
                    <a:bodyPr/>
                    <a:lstStyle/>
                    <a:p>
                      <a:pPr algn="ctr">
                        <a:lnSpc>
                          <a:spcPct val="115000"/>
                        </a:lnSpc>
                        <a:spcAft>
                          <a:spcPts val="0"/>
                        </a:spcAft>
                      </a:pPr>
                      <a:r>
                        <a:rPr lang="fr-FR" sz="1400" dirty="0">
                          <a:effectLst/>
                        </a:rPr>
                        <a:t>Actions </a:t>
                      </a:r>
                      <a:br>
                        <a:rPr lang="fr-FR" sz="1400" dirty="0">
                          <a:effectLst/>
                        </a:rPr>
                      </a:b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2">
                        <a:lumMod val="75000"/>
                      </a:schemeClr>
                    </a:solidFill>
                  </a:tcPr>
                </a:tc>
                <a:tc>
                  <a:txBody>
                    <a:bodyPr/>
                    <a:lstStyle/>
                    <a:p>
                      <a:pPr algn="ctr">
                        <a:lnSpc>
                          <a:spcPct val="115000"/>
                        </a:lnSpc>
                        <a:spcAft>
                          <a:spcPts val="0"/>
                        </a:spcAft>
                      </a:pPr>
                      <a:r>
                        <a:rPr lang="fr-FR" sz="1400" dirty="0">
                          <a:effectLst/>
                        </a:rPr>
                        <a:t>Partenaires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2">
                        <a:lumMod val="75000"/>
                      </a:schemeClr>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endParaRPr lang="fr-FR" sz="1400" dirty="0">
                        <a:effectLst/>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rPr>
                        <a:t>Compétences développées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2">
                        <a:lumMod val="75000"/>
                      </a:schemeClr>
                    </a:solidFill>
                  </a:tcPr>
                </a:tc>
                <a:tc>
                  <a:txBody>
                    <a:bodyPr/>
                    <a:lstStyle/>
                    <a:p>
                      <a:pPr algn="ctr">
                        <a:lnSpc>
                          <a:spcPct val="115000"/>
                        </a:lnSpc>
                        <a:spcAft>
                          <a:spcPts val="0"/>
                        </a:spcAft>
                      </a:pPr>
                      <a:r>
                        <a:rPr lang="fr-FR" sz="1400" dirty="0">
                          <a:effectLst/>
                        </a:rPr>
                        <a:t>Date/Période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2">
                        <a:lumMod val="75000"/>
                      </a:schemeClr>
                    </a:solidFill>
                  </a:tcPr>
                </a:tc>
                <a:tc>
                  <a:txBody>
                    <a:bodyPr/>
                    <a:lstStyle/>
                    <a:p>
                      <a:pPr algn="ctr">
                        <a:lnSpc>
                          <a:spcPct val="115000"/>
                        </a:lnSpc>
                        <a:spcAft>
                          <a:spcPts val="0"/>
                        </a:spcAft>
                      </a:pPr>
                      <a:r>
                        <a:rPr lang="fr-FR" sz="1400" dirty="0">
                          <a:effectLst/>
                        </a:rPr>
                        <a:t>Financement</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2">
                        <a:lumMod val="75000"/>
                      </a:schemeClr>
                    </a:solidFill>
                  </a:tcPr>
                </a:tc>
                <a:tc>
                  <a:txBody>
                    <a:bodyPr/>
                    <a:lstStyle/>
                    <a:p>
                      <a:pPr algn="ctr">
                        <a:lnSpc>
                          <a:spcPct val="115000"/>
                        </a:lnSpc>
                        <a:spcAft>
                          <a:spcPts val="0"/>
                        </a:spcAft>
                      </a:pPr>
                      <a:r>
                        <a:rPr lang="fr-FR" sz="1400" dirty="0">
                          <a:effectLst/>
                        </a:rPr>
                        <a:t>Bénéficiaires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2">
                        <a:lumMod val="75000"/>
                      </a:schemeClr>
                    </a:solidFill>
                  </a:tcPr>
                </a:tc>
                <a:tc>
                  <a:txBody>
                    <a:bodyPr/>
                    <a:lstStyle/>
                    <a:p>
                      <a:pPr algn="ctr">
                        <a:lnSpc>
                          <a:spcPct val="115000"/>
                        </a:lnSpc>
                        <a:spcAft>
                          <a:spcPts val="0"/>
                        </a:spcAft>
                      </a:pPr>
                      <a:r>
                        <a:rPr lang="fr-FR" sz="1400" b="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Perspectives</a:t>
                      </a:r>
                    </a:p>
                    <a:p>
                      <a:pPr algn="ctr">
                        <a:lnSpc>
                          <a:spcPct val="115000"/>
                        </a:lnSpc>
                        <a:spcAft>
                          <a:spcPts val="0"/>
                        </a:spcAft>
                      </a:pPr>
                      <a:r>
                        <a:rPr lang="fr-FR" sz="1400" b="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2024-25</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2">
                        <a:lumMod val="75000"/>
                      </a:schemeClr>
                    </a:solidFill>
                  </a:tcPr>
                </a:tc>
                <a:extLst>
                  <a:ext uri="{0D108BD9-81ED-4DB2-BD59-A6C34878D82A}">
                    <a16:rowId xmlns:a16="http://schemas.microsoft.com/office/drawing/2014/main" val="1462034621"/>
                  </a:ext>
                </a:extLst>
              </a:tr>
              <a:tr h="1112336">
                <a:tc>
                  <a:txBody>
                    <a:bodyPr/>
                    <a:lstStyle/>
                    <a:p>
                      <a:pPr algn="ctr">
                        <a:lnSpc>
                          <a:spcPct val="115000"/>
                        </a:lnSpc>
                        <a:spcAft>
                          <a:spcPts val="0"/>
                        </a:spcAft>
                      </a:pPr>
                      <a:endParaRPr lang="fr-FR" sz="1400" dirty="0">
                        <a:effectLst/>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155208864"/>
                  </a:ext>
                </a:extLst>
              </a:tr>
              <a:tr h="932369">
                <a:tc>
                  <a:txBody>
                    <a:bodyPr/>
                    <a:lstStyle/>
                    <a:p>
                      <a:pPr algn="ctr">
                        <a:lnSpc>
                          <a:spcPct val="115000"/>
                        </a:lnSpc>
                        <a:spcAft>
                          <a:spcPts val="0"/>
                        </a:spcAft>
                      </a:pPr>
                      <a:endParaRPr lang="fr-FR" sz="1400" dirty="0">
                        <a:effectLst/>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056228062"/>
                  </a:ext>
                </a:extLst>
              </a:tr>
              <a:tr h="1167487">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Club Santé</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rPr>
                        <a:t>Infirmière + Enseignants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Evoquer librement des sujets choisis par les élèves, faire des actions de sensibilisation</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Reprise probable  courant 2è trimestre fréquence hebdo</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sans</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Tous volontaires</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03564467"/>
                  </a:ext>
                </a:extLst>
              </a:tr>
            </a:tbl>
          </a:graphicData>
        </a:graphic>
      </p:graphicFrame>
    </p:spTree>
    <p:extLst>
      <p:ext uri="{BB962C8B-B14F-4D97-AF65-F5344CB8AC3E}">
        <p14:creationId xmlns:p14="http://schemas.microsoft.com/office/powerpoint/2010/main" val="4278293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SANTE</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131936690"/>
              </p:ext>
            </p:extLst>
          </p:nvPr>
        </p:nvGraphicFramePr>
        <p:xfrm>
          <a:off x="482140" y="1396537"/>
          <a:ext cx="10989424" cy="4976659"/>
        </p:xfrm>
        <a:graphic>
          <a:graphicData uri="http://schemas.openxmlformats.org/drawingml/2006/table">
            <a:tbl>
              <a:tblPr firstRow="1" firstCol="1" bandRow="1">
                <a:tableStyleId>{5C22544A-7EE6-4342-B048-85BDC9FD1C3A}</a:tableStyleId>
              </a:tblPr>
              <a:tblGrid>
                <a:gridCol w="1754557">
                  <a:extLst>
                    <a:ext uri="{9D8B030D-6E8A-4147-A177-3AD203B41FA5}">
                      <a16:colId xmlns:a16="http://schemas.microsoft.com/office/drawing/2014/main" val="915042421"/>
                    </a:ext>
                  </a:extLst>
                </a:gridCol>
                <a:gridCol w="2041772">
                  <a:extLst>
                    <a:ext uri="{9D8B030D-6E8A-4147-A177-3AD203B41FA5}">
                      <a16:colId xmlns:a16="http://schemas.microsoft.com/office/drawing/2014/main" val="2899613754"/>
                    </a:ext>
                  </a:extLst>
                </a:gridCol>
                <a:gridCol w="2041772">
                  <a:extLst>
                    <a:ext uri="{9D8B030D-6E8A-4147-A177-3AD203B41FA5}">
                      <a16:colId xmlns:a16="http://schemas.microsoft.com/office/drawing/2014/main" val="1552831012"/>
                    </a:ext>
                  </a:extLst>
                </a:gridCol>
                <a:gridCol w="1490786">
                  <a:extLst>
                    <a:ext uri="{9D8B030D-6E8A-4147-A177-3AD203B41FA5}">
                      <a16:colId xmlns:a16="http://schemas.microsoft.com/office/drawing/2014/main" val="2316688052"/>
                    </a:ext>
                  </a:extLst>
                </a:gridCol>
                <a:gridCol w="1491765">
                  <a:extLst>
                    <a:ext uri="{9D8B030D-6E8A-4147-A177-3AD203B41FA5}">
                      <a16:colId xmlns:a16="http://schemas.microsoft.com/office/drawing/2014/main" val="3900730093"/>
                    </a:ext>
                  </a:extLst>
                </a:gridCol>
                <a:gridCol w="1084386">
                  <a:extLst>
                    <a:ext uri="{9D8B030D-6E8A-4147-A177-3AD203B41FA5}">
                      <a16:colId xmlns:a16="http://schemas.microsoft.com/office/drawing/2014/main" val="213218332"/>
                    </a:ext>
                  </a:extLst>
                </a:gridCol>
                <a:gridCol w="1084386">
                  <a:extLst>
                    <a:ext uri="{9D8B030D-6E8A-4147-A177-3AD203B41FA5}">
                      <a16:colId xmlns:a16="http://schemas.microsoft.com/office/drawing/2014/main" val="2102811912"/>
                    </a:ext>
                  </a:extLst>
                </a:gridCol>
              </a:tblGrid>
              <a:tr h="1338350">
                <a:tc>
                  <a:txBody>
                    <a:bodyPr/>
                    <a:lstStyle/>
                    <a:p>
                      <a:pPr algn="ctr">
                        <a:lnSpc>
                          <a:spcPct val="115000"/>
                        </a:lnSpc>
                        <a:spcAft>
                          <a:spcPts val="0"/>
                        </a:spcAft>
                      </a:pPr>
                      <a:r>
                        <a:rPr lang="fr-FR" sz="1400" dirty="0">
                          <a:effectLst/>
                        </a:rPr>
                        <a:t>Ed. à la sexualité</a:t>
                      </a:r>
                    </a:p>
                  </a:txBody>
                  <a:tcPr marL="31908" marR="31908" marT="0" marB="0" anchor="ctr"/>
                </a:tc>
                <a:tc>
                  <a:txBody>
                    <a:bodyPr/>
                    <a:lstStyle/>
                    <a:p>
                      <a:pPr algn="ctr">
                        <a:lnSpc>
                          <a:spcPct val="115000"/>
                        </a:lnSpc>
                        <a:spcAft>
                          <a:spcPts val="0"/>
                        </a:spcAft>
                      </a:pPr>
                      <a:r>
                        <a:rPr lang="fr-FR" sz="1400" b="0" dirty="0">
                          <a:solidFill>
                            <a:schemeClr val="tx1"/>
                          </a:solidFill>
                          <a:effectLst/>
                        </a:rPr>
                        <a:t>Equipe d’enseignants formés </a:t>
                      </a:r>
                    </a:p>
                  </a:txBody>
                  <a:tcPr marL="31908" marR="31908" marT="0" marB="0" anchor="ctr">
                    <a:solidFill>
                      <a:schemeClr val="bg1">
                        <a:lumMod val="95000"/>
                      </a:schemeClr>
                    </a:solidFill>
                  </a:tcPr>
                </a:tc>
                <a:tc>
                  <a:txBody>
                    <a:bodyPr/>
                    <a:lstStyle/>
                    <a:p>
                      <a:pPr algn="ctr">
                        <a:lnSpc>
                          <a:spcPct val="115000"/>
                        </a:lnSpc>
                        <a:spcAft>
                          <a:spcPts val="0"/>
                        </a:spcAft>
                      </a:pPr>
                      <a:r>
                        <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Connaissance de son corps, respect de l’autre, place des valeurs</a:t>
                      </a:r>
                      <a:r>
                        <a:rPr lang="fr-FR" sz="1400" b="0"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culturelles, prise en compte</a:t>
                      </a:r>
                      <a:r>
                        <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de la mixité…</a:t>
                      </a:r>
                    </a:p>
                  </a:txBody>
                  <a:tcPr marL="31908" marR="31908" marT="0" marB="0" anchor="ctr">
                    <a:solidFill>
                      <a:schemeClr val="bg1">
                        <a:lumMod val="95000"/>
                      </a:schemeClr>
                    </a:solidFill>
                  </a:tcPr>
                </a:tc>
                <a:tc>
                  <a:txBody>
                    <a:bodyPr/>
                    <a:lstStyle/>
                    <a:p>
                      <a:pPr algn="ctr">
                        <a:lnSpc>
                          <a:spcPct val="115000"/>
                        </a:lnSpc>
                        <a:spcAft>
                          <a:spcPts val="0"/>
                        </a:spcAft>
                      </a:pPr>
                      <a:r>
                        <a:rPr lang="fr-FR" sz="1400" b="0" dirty="0">
                          <a:solidFill>
                            <a:schemeClr val="tx1"/>
                          </a:solidFill>
                          <a:effectLst/>
                        </a:rPr>
                        <a:t>Année scolaire</a:t>
                      </a:r>
                      <a:r>
                        <a:rPr lang="fr-FR" sz="1400" dirty="0">
                          <a:effectLst/>
                        </a:rPr>
                        <a:t> </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solidFill>
                      <a:schemeClr val="bg1">
                        <a:lumMod val="95000"/>
                      </a:schemeClr>
                    </a:solidFill>
                  </a:tcPr>
                </a:tc>
                <a:tc>
                  <a:txBody>
                    <a:bodyPr/>
                    <a:lstStyle/>
                    <a:p>
                      <a:pPr algn="ctr">
                        <a:lnSpc>
                          <a:spcPct val="115000"/>
                        </a:lnSpc>
                        <a:spcAft>
                          <a:spcPts val="0"/>
                        </a:spcAft>
                      </a:pPr>
                      <a:r>
                        <a:rPr lang="fr-FR" sz="1400" b="0" dirty="0">
                          <a:solidFill>
                            <a:schemeClr val="tx1"/>
                          </a:solidFill>
                          <a:effectLst/>
                        </a:rPr>
                        <a:t>sans</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solidFill>
                      <a:schemeClr val="bg1">
                        <a:lumMod val="95000"/>
                      </a:schemeClr>
                    </a:solidFill>
                  </a:tcPr>
                </a:tc>
                <a:tc>
                  <a:txBody>
                    <a:bodyPr/>
                    <a:lstStyle/>
                    <a:p>
                      <a:pPr algn="ctr">
                        <a:lnSpc>
                          <a:spcPct val="115000"/>
                        </a:lnSpc>
                        <a:spcAft>
                          <a:spcPts val="0"/>
                        </a:spcAft>
                      </a:pPr>
                      <a:r>
                        <a:rPr lang="fr-FR" sz="1400" b="0" dirty="0">
                          <a:solidFill>
                            <a:schemeClr val="tx1"/>
                          </a:solidFill>
                          <a:effectLst/>
                        </a:rPr>
                        <a:t>3</a:t>
                      </a:r>
                      <a:r>
                        <a:rPr lang="fr-FR" sz="1400" b="0" baseline="30000" dirty="0">
                          <a:solidFill>
                            <a:schemeClr val="tx1"/>
                          </a:solidFill>
                          <a:effectLst/>
                        </a:rPr>
                        <a:t>èmes</a:t>
                      </a:r>
                    </a:p>
                    <a:p>
                      <a:pPr algn="ctr">
                        <a:lnSpc>
                          <a:spcPct val="115000"/>
                        </a:lnSpc>
                        <a:spcAft>
                          <a:spcPts val="0"/>
                        </a:spcAft>
                      </a:pPr>
                      <a:r>
                        <a:rPr lang="fr-FR" sz="1400" b="0" baseline="30000" dirty="0">
                          <a:solidFill>
                            <a:schemeClr val="tx1"/>
                          </a:solidFill>
                          <a:effectLst/>
                        </a:rPr>
                        <a:t>-</a:t>
                      </a:r>
                      <a:endParaRPr lang="fr-FR" sz="1400" b="0" dirty="0">
                        <a:solidFill>
                          <a:schemeClr val="tx1"/>
                        </a:solidFill>
                        <a:effectLst/>
                      </a:endParaRPr>
                    </a:p>
                    <a:p>
                      <a:pPr algn="ctr">
                        <a:lnSpc>
                          <a:spcPct val="115000"/>
                        </a:lnSpc>
                        <a:spcAft>
                          <a:spcPts val="0"/>
                        </a:spcAft>
                      </a:pPr>
                      <a:r>
                        <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Autres niveaux à planifier</a:t>
                      </a:r>
                    </a:p>
                  </a:txBody>
                  <a:tcPr marL="31908" marR="31908" marT="0" marB="0" anchor="ctr">
                    <a:solidFill>
                      <a:schemeClr val="bg1">
                        <a:lumMod val="95000"/>
                      </a:schemeClr>
                    </a:solidFill>
                  </a:tcPr>
                </a:tc>
                <a:tc>
                  <a:txBody>
                    <a:bodyPr/>
                    <a:lstStyle/>
                    <a:p>
                      <a:pPr algn="ctr">
                        <a:lnSpc>
                          <a:spcPct val="115000"/>
                        </a:lnSpc>
                        <a:spcAft>
                          <a:spcPts val="0"/>
                        </a:spcAft>
                      </a:pPr>
                      <a:r>
                        <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Reconduction</a:t>
                      </a:r>
                    </a:p>
                  </a:txBody>
                  <a:tcPr marL="31908" marR="31908" marT="0" marB="0" anchor="ctr">
                    <a:solidFill>
                      <a:schemeClr val="bg1">
                        <a:lumMod val="95000"/>
                      </a:schemeClr>
                    </a:solidFill>
                  </a:tcPr>
                </a:tc>
                <a:extLst>
                  <a:ext uri="{0D108BD9-81ED-4DB2-BD59-A6C34878D82A}">
                    <a16:rowId xmlns:a16="http://schemas.microsoft.com/office/drawing/2014/main" val="2090700054"/>
                  </a:ext>
                </a:extLst>
              </a:tr>
              <a:tr h="1371600">
                <a:tc>
                  <a:txBody>
                    <a:bodyPr/>
                    <a:lstStyle/>
                    <a:p>
                      <a:pPr algn="ctr">
                        <a:lnSpc>
                          <a:spcPct val="115000"/>
                        </a:lnSpc>
                        <a:spcAft>
                          <a:spcPts val="0"/>
                        </a:spcAft>
                      </a:pPr>
                      <a:r>
                        <a:rPr lang="fr-FR" sz="1400" dirty="0">
                          <a:effectLst/>
                        </a:rPr>
                        <a:t>Dépistage Infirmier</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r>
                        <a:rPr lang="fr-FR" sz="1400" dirty="0">
                          <a:effectLst/>
                        </a:rPr>
                        <a:t>Infirmière scolaire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r>
                        <a:rPr lang="fr-FR" sz="1400" b="0" dirty="0"/>
                        <a:t>Repérer les élèves fragilisés par d'éventuelles difficultés de santé,</a:t>
                      </a:r>
                      <a:r>
                        <a:rPr lang="fr-FR" sz="1400" b="0" baseline="0" dirty="0"/>
                        <a:t> y</a:t>
                      </a:r>
                      <a:r>
                        <a:rPr lang="fr-FR" sz="1400" b="0" dirty="0"/>
                        <a:t> remédier en facilitant l'accès aux soins</a:t>
                      </a:r>
                      <a:endParaRPr lang="fr-FR" sz="14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r>
                        <a:rPr lang="fr-FR" sz="1400" dirty="0">
                          <a:effectLst/>
                        </a:rPr>
                        <a:t>1</a:t>
                      </a:r>
                      <a:r>
                        <a:rPr lang="fr-FR" sz="1400" baseline="30000" dirty="0">
                          <a:effectLst/>
                        </a:rPr>
                        <a:t>er</a:t>
                      </a:r>
                      <a:r>
                        <a:rPr lang="fr-FR" sz="1400" dirty="0">
                          <a:effectLst/>
                        </a:rPr>
                        <a:t> – 2</a:t>
                      </a:r>
                      <a:r>
                        <a:rPr lang="fr-FR" sz="1400" baseline="30000" dirty="0">
                          <a:effectLst/>
                        </a:rPr>
                        <a:t>ème</a:t>
                      </a:r>
                      <a:r>
                        <a:rPr lang="fr-FR" sz="1400" dirty="0">
                          <a:effectLst/>
                        </a:rPr>
                        <a:t> trimestres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r>
                        <a:rPr lang="fr-FR" sz="1400" dirty="0">
                          <a:effectLst/>
                        </a:rPr>
                        <a:t>sans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r>
                        <a:rPr lang="fr-FR" sz="1400" dirty="0">
                          <a:effectLst/>
                        </a:rPr>
                        <a:t>6èmes et nouveaux entrants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txBody>
                  <a:tcPr marL="31908" marR="31908" marT="0" marB="0" anchor="ctr"/>
                </a:tc>
                <a:extLst>
                  <a:ext uri="{0D108BD9-81ED-4DB2-BD59-A6C34878D82A}">
                    <a16:rowId xmlns:a16="http://schemas.microsoft.com/office/drawing/2014/main" val="2246562470"/>
                  </a:ext>
                </a:extLst>
              </a:tr>
              <a:tr h="577989">
                <a:tc>
                  <a:txBody>
                    <a:bodyPr/>
                    <a:lstStyle/>
                    <a:p>
                      <a:pPr algn="ctr">
                        <a:lnSpc>
                          <a:spcPct val="115000"/>
                        </a:lnSpc>
                        <a:spcAft>
                          <a:spcPts val="0"/>
                        </a:spcAft>
                      </a:pPr>
                      <a:r>
                        <a:rPr lang="fr-FR" sz="1400" dirty="0">
                          <a:effectLst/>
                        </a:rPr>
                        <a:t>EPI Corps Santé Bien-Etre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r>
                        <a:rPr lang="fr-FR" sz="1400" dirty="0">
                          <a:effectLst/>
                        </a:rPr>
                        <a:t>Professeur</a:t>
                      </a:r>
                      <a:r>
                        <a:rPr lang="fr-FR" sz="1400" baseline="0" dirty="0">
                          <a:effectLst/>
                        </a:rPr>
                        <a:t> – Mme </a:t>
                      </a:r>
                      <a:r>
                        <a:rPr lang="fr-FR" sz="1400" baseline="0" dirty="0" err="1">
                          <a:effectLst/>
                        </a:rPr>
                        <a:t>Hélou</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Influence de l’activité phys. sur bien-être et santé</a:t>
                      </a: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Année</a:t>
                      </a:r>
                      <a:r>
                        <a:rPr lang="fr-FR" sz="1400" baseline="0" dirty="0">
                          <a:effectLst/>
                          <a:latin typeface="Calibri" panose="020F0502020204030204" pitchFamily="34" charset="0"/>
                          <a:ea typeface="Times New Roman" panose="02020603050405020304" pitchFamily="18" charset="0"/>
                          <a:cs typeface="Times New Roman" panose="02020603050405020304" pitchFamily="18" charset="0"/>
                        </a:rPr>
                        <a:t> scolaire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r>
                        <a:rPr lang="fr-FR" sz="1400" dirty="0">
                          <a:effectLst/>
                        </a:rPr>
                        <a:t>sans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r>
                        <a:rPr lang="fr-FR" sz="1400" dirty="0">
                          <a:effectLst/>
                        </a:rPr>
                        <a:t>5</a:t>
                      </a:r>
                      <a:r>
                        <a:rPr lang="fr-FR" sz="1400" baseline="30000" dirty="0">
                          <a:effectLst/>
                        </a:rPr>
                        <a:t>ème</a:t>
                      </a:r>
                      <a:r>
                        <a:rPr lang="fr-FR" sz="1400" baseline="0" dirty="0">
                          <a:effectLst/>
                        </a:rPr>
                        <a:t> 1 et 5</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extLst>
                  <a:ext uri="{0D108BD9-81ED-4DB2-BD59-A6C34878D82A}">
                    <a16:rowId xmlns:a16="http://schemas.microsoft.com/office/drawing/2014/main" val="3941109525"/>
                  </a:ext>
                </a:extLst>
              </a:tr>
              <a:tr h="288995">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Commission Menus</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CE, </a:t>
                      </a:r>
                      <a:r>
                        <a:rPr lang="fr-FR" sz="1400" dirty="0" err="1">
                          <a:effectLst/>
                          <a:latin typeface="Calibri" panose="020F0502020204030204" pitchFamily="34" charset="0"/>
                          <a:ea typeface="Times New Roman" panose="02020603050405020304" pitchFamily="18" charset="0"/>
                          <a:cs typeface="Times New Roman" panose="02020603050405020304" pitchFamily="18" charset="0"/>
                        </a:rPr>
                        <a:t>Adj</a:t>
                      </a: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 gestionnaire, Chef, IDE, </a:t>
                      </a:r>
                      <a:r>
                        <a:rPr lang="fr-FR" sz="1400">
                          <a:effectLst/>
                          <a:latin typeface="Calibri" panose="020F0502020204030204" pitchFamily="34" charset="0"/>
                          <a:ea typeface="Times New Roman" panose="02020603050405020304" pitchFamily="18" charset="0"/>
                          <a:cs typeface="Times New Roman" panose="02020603050405020304" pitchFamily="18" charset="0"/>
                        </a:rPr>
                        <a:t>AED, élèves </a:t>
                      </a: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volontaires</a:t>
                      </a: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Actions sur le gaspillage alimentaire et l’eau</a:t>
                      </a: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1 par trimestre</a:t>
                      </a: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Sans</a:t>
                      </a: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DP</a:t>
                      </a:r>
                    </a:p>
                  </a:txBody>
                  <a:tcPr marL="31908" marR="31908"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extLst>
                  <a:ext uri="{0D108BD9-81ED-4DB2-BD59-A6C34878D82A}">
                    <a16:rowId xmlns:a16="http://schemas.microsoft.com/office/drawing/2014/main" val="3476652915"/>
                  </a:ext>
                </a:extLst>
              </a:tr>
              <a:tr h="288995">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(Petits) Déjeuners (à thème)</a:t>
                      </a: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Enseignants, équipe CVC,</a:t>
                      </a:r>
                      <a:r>
                        <a:rPr lang="fr-FR" sz="1400" baseline="0" dirty="0">
                          <a:effectLst/>
                          <a:latin typeface="Calibri" panose="020F0502020204030204" pitchFamily="34" charset="0"/>
                          <a:ea typeface="Times New Roman" panose="02020603050405020304" pitchFamily="18" charset="0"/>
                          <a:cs typeface="Times New Roman" panose="02020603050405020304" pitchFamily="18" charset="0"/>
                        </a:rPr>
                        <a:t> Commission menus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Découvrir d’autres habitudes alimentaires</a:t>
                      </a:r>
                    </a:p>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A travers l’étude de l’</a:t>
                      </a:r>
                      <a:r>
                        <a:rPr lang="fr-FR" sz="1400" dirty="0" err="1">
                          <a:effectLst/>
                          <a:latin typeface="Calibri" panose="020F0502020204030204" pitchFamily="34" charset="0"/>
                          <a:ea typeface="Times New Roman" panose="02020603050405020304" pitchFamily="18" charset="0"/>
                          <a:cs typeface="Times New Roman" panose="02020603050405020304" pitchFamily="18" charset="0"/>
                        </a:rPr>
                        <a:t>alld</a:t>
                      </a: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 pour le petit </a:t>
                      </a:r>
                      <a:r>
                        <a:rPr lang="fr-FR" sz="1400" dirty="0" err="1">
                          <a:effectLst/>
                          <a:latin typeface="Calibri" panose="020F0502020204030204" pitchFamily="34" charset="0"/>
                          <a:ea typeface="Times New Roman" panose="02020603050405020304" pitchFamily="18" charset="0"/>
                          <a:cs typeface="Times New Roman" panose="02020603050405020304" pitchFamily="18" charset="0"/>
                        </a:rPr>
                        <a:t>déj</a:t>
                      </a: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 </a:t>
                      </a: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Ponctuels</a:t>
                      </a: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Budget du collège</a:t>
                      </a: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Selon projet, classe, groupe ou DP</a:t>
                      </a:r>
                    </a:p>
                  </a:txBody>
                  <a:tcPr marL="31908" marR="31908"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extLst>
                  <a:ext uri="{0D108BD9-81ED-4DB2-BD59-A6C34878D82A}">
                    <a16:rowId xmlns:a16="http://schemas.microsoft.com/office/drawing/2014/main" val="1398500648"/>
                  </a:ext>
                </a:extLst>
              </a:tr>
            </a:tbl>
          </a:graphicData>
        </a:graphic>
      </p:graphicFrame>
    </p:spTree>
    <p:extLst>
      <p:ext uri="{BB962C8B-B14F-4D97-AF65-F5344CB8AC3E}">
        <p14:creationId xmlns:p14="http://schemas.microsoft.com/office/powerpoint/2010/main" val="4264457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SANTE</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08407853"/>
              </p:ext>
            </p:extLst>
          </p:nvPr>
        </p:nvGraphicFramePr>
        <p:xfrm>
          <a:off x="482140" y="1396537"/>
          <a:ext cx="10989424" cy="5239398"/>
        </p:xfrm>
        <a:graphic>
          <a:graphicData uri="http://schemas.openxmlformats.org/drawingml/2006/table">
            <a:tbl>
              <a:tblPr firstRow="1" firstCol="1" bandRow="1">
                <a:tableStyleId>{5C22544A-7EE6-4342-B048-85BDC9FD1C3A}</a:tableStyleId>
              </a:tblPr>
              <a:tblGrid>
                <a:gridCol w="1754557">
                  <a:extLst>
                    <a:ext uri="{9D8B030D-6E8A-4147-A177-3AD203B41FA5}">
                      <a16:colId xmlns:a16="http://schemas.microsoft.com/office/drawing/2014/main" val="915042421"/>
                    </a:ext>
                  </a:extLst>
                </a:gridCol>
                <a:gridCol w="2041772">
                  <a:extLst>
                    <a:ext uri="{9D8B030D-6E8A-4147-A177-3AD203B41FA5}">
                      <a16:colId xmlns:a16="http://schemas.microsoft.com/office/drawing/2014/main" val="2899613754"/>
                    </a:ext>
                  </a:extLst>
                </a:gridCol>
                <a:gridCol w="2041772">
                  <a:extLst>
                    <a:ext uri="{9D8B030D-6E8A-4147-A177-3AD203B41FA5}">
                      <a16:colId xmlns:a16="http://schemas.microsoft.com/office/drawing/2014/main" val="1552831012"/>
                    </a:ext>
                  </a:extLst>
                </a:gridCol>
                <a:gridCol w="1490786">
                  <a:extLst>
                    <a:ext uri="{9D8B030D-6E8A-4147-A177-3AD203B41FA5}">
                      <a16:colId xmlns:a16="http://schemas.microsoft.com/office/drawing/2014/main" val="2316688052"/>
                    </a:ext>
                  </a:extLst>
                </a:gridCol>
                <a:gridCol w="1491765">
                  <a:extLst>
                    <a:ext uri="{9D8B030D-6E8A-4147-A177-3AD203B41FA5}">
                      <a16:colId xmlns:a16="http://schemas.microsoft.com/office/drawing/2014/main" val="3900730093"/>
                    </a:ext>
                  </a:extLst>
                </a:gridCol>
                <a:gridCol w="1084386">
                  <a:extLst>
                    <a:ext uri="{9D8B030D-6E8A-4147-A177-3AD203B41FA5}">
                      <a16:colId xmlns:a16="http://schemas.microsoft.com/office/drawing/2014/main" val="213218332"/>
                    </a:ext>
                  </a:extLst>
                </a:gridCol>
                <a:gridCol w="1084386">
                  <a:extLst>
                    <a:ext uri="{9D8B030D-6E8A-4147-A177-3AD203B41FA5}">
                      <a16:colId xmlns:a16="http://schemas.microsoft.com/office/drawing/2014/main" val="2102811912"/>
                    </a:ext>
                  </a:extLst>
                </a:gridCol>
              </a:tblGrid>
              <a:tr h="858774">
                <a:tc>
                  <a:txBody>
                    <a:bodyPr/>
                    <a:lstStyle/>
                    <a:p>
                      <a:pPr algn="ctr">
                        <a:lnSpc>
                          <a:spcPct val="115000"/>
                        </a:lnSpc>
                        <a:spcAft>
                          <a:spcPts val="0"/>
                        </a:spcAft>
                      </a:pPr>
                      <a:r>
                        <a:rPr lang="fr-FR" sz="1400" dirty="0" err="1">
                          <a:effectLst/>
                        </a:rPr>
                        <a:t>Unplugged</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r>
                        <a:rPr lang="fr-FR" sz="1400" b="0" dirty="0">
                          <a:solidFill>
                            <a:schemeClr val="tx1"/>
                          </a:solidFill>
                          <a:effectLst/>
                        </a:rPr>
                        <a:t>Equipe de personnels formés + professionnels de la prévention (1</a:t>
                      </a:r>
                      <a:r>
                        <a:rPr lang="fr-FR" sz="1400" b="0" baseline="30000" dirty="0">
                          <a:solidFill>
                            <a:schemeClr val="tx1"/>
                          </a:solidFill>
                          <a:effectLst/>
                        </a:rPr>
                        <a:t>ère</a:t>
                      </a:r>
                      <a:r>
                        <a:rPr lang="fr-FR" sz="1400" b="0" dirty="0">
                          <a:solidFill>
                            <a:schemeClr val="tx1"/>
                          </a:solidFill>
                          <a:effectLst/>
                        </a:rPr>
                        <a:t> année)</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solidFill>
                      <a:schemeClr val="bg1">
                        <a:lumMod val="95000"/>
                      </a:schemeClr>
                    </a:solidFill>
                  </a:tcPr>
                </a:tc>
                <a:tc>
                  <a:txBody>
                    <a:bodyPr/>
                    <a:lstStyle/>
                    <a:p>
                      <a:pPr algn="ctr">
                        <a:lnSpc>
                          <a:spcPct val="115000"/>
                        </a:lnSpc>
                        <a:spcAft>
                          <a:spcPts val="0"/>
                        </a:spcAft>
                      </a:pPr>
                      <a:r>
                        <a:rPr lang="fr-FR" sz="1400" b="0" dirty="0">
                          <a:solidFill>
                            <a:schemeClr val="tx1"/>
                          </a:solidFill>
                        </a:rPr>
                        <a:t>prévention</a:t>
                      </a:r>
                      <a:r>
                        <a:rPr lang="fr-FR" sz="1400" b="0" dirty="0"/>
                        <a:t> </a:t>
                      </a:r>
                      <a:r>
                        <a:rPr lang="fr-FR" sz="1400" b="0" dirty="0">
                          <a:solidFill>
                            <a:schemeClr val="tx1"/>
                          </a:solidFill>
                        </a:rPr>
                        <a:t>des addictions alcool tabac drogues + écrans et jeux vidéos. </a:t>
                      </a:r>
                      <a:r>
                        <a:rPr lang="fr-FR" sz="800" b="1" dirty="0">
                          <a:solidFill>
                            <a:schemeClr val="tx1"/>
                          </a:solidFill>
                        </a:rPr>
                        <a:t>contribue à l’amélioration du climat scolaire</a:t>
                      </a:r>
                      <a:r>
                        <a:rPr lang="fr-FR" sz="800" dirty="0">
                          <a:solidFill>
                            <a:schemeClr val="tx1"/>
                          </a:solidFill>
                        </a:rPr>
                        <a:t>. Les séances permettent aux élèves de développer la </a:t>
                      </a:r>
                      <a:r>
                        <a:rPr lang="fr-FR" sz="800" b="1" dirty="0">
                          <a:solidFill>
                            <a:schemeClr val="tx1"/>
                          </a:solidFill>
                        </a:rPr>
                        <a:t>confiance en soi, l’expression de soi et le respect des autres</a:t>
                      </a:r>
                      <a:r>
                        <a:rPr lang="fr-FR" sz="800" dirty="0">
                          <a:solidFill>
                            <a:schemeClr val="tx1"/>
                          </a:solidFill>
                        </a:rPr>
                        <a:t>, mais aussi des habiletés interpersonnelles de communication, d’affirmation et de conciliation</a:t>
                      </a:r>
                      <a:endParaRPr lang="fr-FR" sz="8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solidFill>
                      <a:schemeClr val="bg1">
                        <a:lumMod val="95000"/>
                      </a:schemeClr>
                    </a:solidFill>
                  </a:tcPr>
                </a:tc>
                <a:tc>
                  <a:txBody>
                    <a:bodyPr/>
                    <a:lstStyle/>
                    <a:p>
                      <a:pPr algn="ctr">
                        <a:lnSpc>
                          <a:spcPct val="115000"/>
                        </a:lnSpc>
                        <a:spcAft>
                          <a:spcPts val="0"/>
                        </a:spcAft>
                      </a:pPr>
                      <a:r>
                        <a:rPr lang="fr-FR" sz="1400" b="0" dirty="0">
                          <a:solidFill>
                            <a:schemeClr val="tx1"/>
                          </a:solidFill>
                          <a:effectLst/>
                        </a:rPr>
                        <a:t>Mise en œuvre rentrée 2024</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solidFill>
                      <a:schemeClr val="bg1">
                        <a:lumMod val="95000"/>
                      </a:schemeClr>
                    </a:solidFill>
                  </a:tcPr>
                </a:tc>
                <a:tc>
                  <a:txBody>
                    <a:bodyPr/>
                    <a:lstStyle/>
                    <a:p>
                      <a:pPr algn="ctr">
                        <a:lnSpc>
                          <a:spcPct val="115000"/>
                        </a:lnSpc>
                        <a:spcAft>
                          <a:spcPts val="0"/>
                        </a:spcAft>
                      </a:pPr>
                      <a:r>
                        <a:rPr lang="fr-FR" sz="1400" b="0" dirty="0">
                          <a:solidFill>
                            <a:schemeClr val="tx1"/>
                          </a:solidFill>
                          <a:effectLst/>
                        </a:rPr>
                        <a:t>Subvention pour formation équipe</a:t>
                      </a:r>
                    </a:p>
                    <a:p>
                      <a:pPr algn="ctr">
                        <a:lnSpc>
                          <a:spcPct val="115000"/>
                        </a:lnSpc>
                        <a:spcAft>
                          <a:spcPts val="0"/>
                        </a:spcAft>
                      </a:pPr>
                      <a:r>
                        <a:rPr lang="fr-FR" sz="1400" b="0" dirty="0">
                          <a:solidFill>
                            <a:schemeClr val="tx1"/>
                          </a:solidFill>
                          <a:effectLst/>
                        </a:rPr>
                        <a:t>interne</a:t>
                      </a:r>
                    </a:p>
                    <a:p>
                      <a:pPr algn="ctr">
                        <a:lnSpc>
                          <a:spcPct val="115000"/>
                        </a:lnSpc>
                        <a:spcAft>
                          <a:spcPts val="0"/>
                        </a:spcAft>
                      </a:pP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solidFill>
                      <a:schemeClr val="bg1">
                        <a:lumMod val="95000"/>
                      </a:schemeClr>
                    </a:solidFill>
                  </a:tcPr>
                </a:tc>
                <a:tc>
                  <a:txBody>
                    <a:bodyPr/>
                    <a:lstStyle/>
                    <a:p>
                      <a:pPr algn="ctr">
                        <a:lnSpc>
                          <a:spcPct val="115000"/>
                        </a:lnSpc>
                        <a:spcAft>
                          <a:spcPts val="0"/>
                        </a:spcAft>
                      </a:pPr>
                      <a:r>
                        <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6èmes</a:t>
                      </a:r>
                    </a:p>
                  </a:txBody>
                  <a:tcPr marL="31908" marR="31908" marT="0" marB="0" anchor="ctr">
                    <a:solidFill>
                      <a:schemeClr val="bg1">
                        <a:lumMod val="95000"/>
                      </a:schemeClr>
                    </a:solidFill>
                  </a:tcPr>
                </a:tc>
                <a:tc>
                  <a:txBody>
                    <a:bodyPr/>
                    <a:lstStyle/>
                    <a:p>
                      <a:pPr algn="ctr">
                        <a:lnSpc>
                          <a:spcPct val="115000"/>
                        </a:lnSpc>
                        <a:spcAft>
                          <a:spcPts val="0"/>
                        </a:spcAft>
                      </a:pPr>
                      <a:r>
                        <a:rPr lang="fr-FR" sz="1400" b="0" dirty="0">
                          <a:solidFill>
                            <a:schemeClr val="tx1"/>
                          </a:solidFill>
                          <a:effectLst/>
                        </a:rPr>
                        <a:t>Poursuite projet</a:t>
                      </a:r>
                    </a:p>
                    <a:p>
                      <a:pPr algn="ctr">
                        <a:lnSpc>
                          <a:spcPct val="115000"/>
                        </a:lnSpc>
                        <a:spcAft>
                          <a:spcPts val="0"/>
                        </a:spcAft>
                      </a:pPr>
                      <a:r>
                        <a:rPr lang="fr-FR" sz="1400" b="0" dirty="0">
                          <a:solidFill>
                            <a:schemeClr val="tx1"/>
                          </a:solidFill>
                          <a:effectLst/>
                        </a:rPr>
                        <a:t> 2025-26</a:t>
                      </a:r>
                    </a:p>
                    <a:p>
                      <a:pPr algn="ctr">
                        <a:lnSpc>
                          <a:spcPct val="115000"/>
                        </a:lnSpc>
                        <a:spcAft>
                          <a:spcPts val="0"/>
                        </a:spcAft>
                      </a:pPr>
                      <a:r>
                        <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Si</a:t>
                      </a:r>
                      <a:r>
                        <a:rPr lang="fr-FR" sz="1400" b="0"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possible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solidFill>
                      <a:schemeClr val="bg1">
                        <a:lumMod val="95000"/>
                      </a:schemeClr>
                    </a:solidFill>
                  </a:tcPr>
                </a:tc>
                <a:extLst>
                  <a:ext uri="{0D108BD9-81ED-4DB2-BD59-A6C34878D82A}">
                    <a16:rowId xmlns:a16="http://schemas.microsoft.com/office/drawing/2014/main" val="2090700054"/>
                  </a:ext>
                </a:extLst>
              </a:tr>
              <a:tr h="858774">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Semaine Européenne</a:t>
                      </a:r>
                    </a:p>
                  </a:txBody>
                  <a:tcPr marL="31908" marR="31908" marT="0" marB="0" anchor="ctr"/>
                </a:tc>
                <a:tc>
                  <a:txBody>
                    <a:bodyPr/>
                    <a:lstStyle/>
                    <a:p>
                      <a:pPr algn="ctr">
                        <a:lnSpc>
                          <a:spcPct val="115000"/>
                        </a:lnSpc>
                        <a:spcAft>
                          <a:spcPts val="0"/>
                        </a:spcAft>
                      </a:pPr>
                      <a:r>
                        <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Enseignants</a:t>
                      </a:r>
                      <a:r>
                        <a:rPr lang="fr-FR" sz="1400" b="0"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 ½ pension</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solidFill>
                      <a:schemeClr val="bg1">
                        <a:lumMod val="95000"/>
                      </a:schemeClr>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Chaque jour un repas spécifique</a:t>
                      </a:r>
                      <a:endParaRPr lang="fr-FR"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fr-FR" sz="1100" b="0"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aux </a:t>
                      </a:r>
                      <a:r>
                        <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spécialités d’1 pays de l’UE</a:t>
                      </a:r>
                    </a:p>
                    <a:p>
                      <a:pPr algn="ctr">
                        <a:lnSpc>
                          <a:spcPct val="115000"/>
                        </a:lnSpc>
                        <a:spcAft>
                          <a:spcPts val="0"/>
                        </a:spcAft>
                      </a:pPr>
                      <a:r>
                        <a:rPr lang="fr-FR" sz="1100" dirty="0">
                          <a:effectLst/>
                          <a:latin typeface="Calibri" panose="020F0502020204030204" pitchFamily="34" charset="0"/>
                          <a:ea typeface="Times New Roman" panose="02020603050405020304" pitchFamily="18" charset="0"/>
                          <a:cs typeface="Times New Roman" panose="02020603050405020304" pitchFamily="18" charset="0"/>
                        </a:rPr>
                        <a:t>Découvrir d’autres habitudes alimentaires</a:t>
                      </a:r>
                      <a:endParaRPr lang="fr-FR"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solidFill>
                      <a:schemeClr val="bg1">
                        <a:lumMod val="95000"/>
                      </a:schemeClr>
                    </a:solidFill>
                  </a:tcP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Printemps 2024</a:t>
                      </a:r>
                    </a:p>
                  </a:txBody>
                  <a:tcPr marL="31908" marR="31908" marT="0" marB="0" anchor="ctr">
                    <a:solidFill>
                      <a:schemeClr val="bg1">
                        <a:lumMod val="95000"/>
                      </a:schemeClr>
                    </a:solidFill>
                  </a:tcPr>
                </a:tc>
                <a:tc>
                  <a:txBody>
                    <a:bodyPr/>
                    <a:lstStyle/>
                    <a:p>
                      <a:pPr algn="ctr">
                        <a:lnSpc>
                          <a:spcPct val="115000"/>
                        </a:lnSpc>
                        <a:spcAft>
                          <a:spcPts val="0"/>
                        </a:spcAft>
                      </a:pPr>
                      <a:r>
                        <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Budget</a:t>
                      </a:r>
                    </a:p>
                  </a:txBody>
                  <a:tcPr marL="31908" marR="31908" marT="0" marB="0" anchor="ctr">
                    <a:solidFill>
                      <a:schemeClr val="bg1">
                        <a:lumMod val="95000"/>
                      </a:schemeClr>
                    </a:solidFill>
                  </a:tcPr>
                </a:tc>
                <a:tc>
                  <a:txBody>
                    <a:bodyPr/>
                    <a:lstStyle/>
                    <a:p>
                      <a:pPr algn="ctr">
                        <a:lnSpc>
                          <a:spcPct val="115000"/>
                        </a:lnSpc>
                        <a:spcAft>
                          <a:spcPts val="0"/>
                        </a:spcAft>
                      </a:pPr>
                      <a:r>
                        <a:rPr lang="fr-FR" sz="1400" b="0" dirty="0">
                          <a:solidFill>
                            <a:schemeClr val="tx1"/>
                          </a:solidFill>
                          <a:effectLst/>
                        </a:rPr>
                        <a:t>Toutes</a:t>
                      </a:r>
                    </a:p>
                  </a:txBody>
                  <a:tcPr marL="31908" marR="31908" marT="0" marB="0" anchor="ctr">
                    <a:solidFill>
                      <a:schemeClr val="bg1">
                        <a:lumMod val="95000"/>
                      </a:schemeClr>
                    </a:solidFill>
                  </a:tcP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solidFill>
                      <a:schemeClr val="bg1">
                        <a:lumMod val="95000"/>
                      </a:schemeClr>
                    </a:solidFill>
                  </a:tcPr>
                </a:tc>
                <a:extLst>
                  <a:ext uri="{0D108BD9-81ED-4DB2-BD59-A6C34878D82A}">
                    <a16:rowId xmlns:a16="http://schemas.microsoft.com/office/drawing/2014/main" val="3021695713"/>
                  </a:ext>
                </a:extLst>
              </a:tr>
              <a:tr h="1371600">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endParaRPr lang="fr-FR" sz="14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extLst>
                  <a:ext uri="{0D108BD9-81ED-4DB2-BD59-A6C34878D82A}">
                    <a16:rowId xmlns:a16="http://schemas.microsoft.com/office/drawing/2014/main" val="2246562470"/>
                  </a:ext>
                </a:extLst>
              </a:tr>
              <a:tr h="577989">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extLst>
                  <a:ext uri="{0D108BD9-81ED-4DB2-BD59-A6C34878D82A}">
                    <a16:rowId xmlns:a16="http://schemas.microsoft.com/office/drawing/2014/main" val="3941109525"/>
                  </a:ext>
                </a:extLst>
              </a:tr>
              <a:tr h="288995">
                <a:tc>
                  <a:txBody>
                    <a:bodyPr/>
                    <a:lstStyle/>
                    <a:p>
                      <a:pPr algn="ctr">
                        <a:lnSpc>
                          <a:spcPct val="115000"/>
                        </a:lnSpc>
                        <a:spcAft>
                          <a:spcPts val="0"/>
                        </a:spcAft>
                      </a:pPr>
                      <a:r>
                        <a:rPr lang="fr-FR" sz="1400" dirty="0" err="1">
                          <a:effectLst/>
                          <a:latin typeface="Calibri" panose="020F0502020204030204" pitchFamily="34" charset="0"/>
                          <a:ea typeface="Times New Roman" panose="02020603050405020304" pitchFamily="18" charset="0"/>
                          <a:cs typeface="Times New Roman" panose="02020603050405020304" pitchFamily="18" charset="0"/>
                        </a:rPr>
                        <a:t>Handichiens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CPE, Adj gestionnaire, Chef, IDE, AED, élèves volontaires</a:t>
                      </a: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Parrainage d’un chien</a:t>
                      </a: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Année scolaire 2024-25</a:t>
                      </a: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Sans</a:t>
                      </a: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Tous</a:t>
                      </a:r>
                    </a:p>
                  </a:txBody>
                  <a:tcPr marL="31908" marR="31908"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txBody>
                  <a:tcPr marL="31908" marR="31908" marT="0" marB="0" anchor="ctr"/>
                </a:tc>
                <a:extLst>
                  <a:ext uri="{0D108BD9-81ED-4DB2-BD59-A6C34878D82A}">
                    <a16:rowId xmlns:a16="http://schemas.microsoft.com/office/drawing/2014/main" val="3476652915"/>
                  </a:ext>
                </a:extLst>
              </a:tr>
            </a:tbl>
          </a:graphicData>
        </a:graphic>
      </p:graphicFrame>
    </p:spTree>
    <p:extLst>
      <p:ext uri="{BB962C8B-B14F-4D97-AF65-F5344CB8AC3E}">
        <p14:creationId xmlns:p14="http://schemas.microsoft.com/office/powerpoint/2010/main" val="2035564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a:t>ÉDUCATION CITOYENNE et EDD</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642597886"/>
              </p:ext>
            </p:extLst>
          </p:nvPr>
        </p:nvGraphicFramePr>
        <p:xfrm>
          <a:off x="1238596" y="1305099"/>
          <a:ext cx="8977746" cy="4857016"/>
        </p:xfrm>
        <a:graphic>
          <a:graphicData uri="http://schemas.openxmlformats.org/drawingml/2006/table">
            <a:tbl>
              <a:tblPr firstRow="1" firstCol="1" bandRow="1">
                <a:tableStyleId>{5C22544A-7EE6-4342-B048-85BDC9FD1C3A}</a:tableStyleId>
              </a:tblPr>
              <a:tblGrid>
                <a:gridCol w="1722383">
                  <a:extLst>
                    <a:ext uri="{9D8B030D-6E8A-4147-A177-3AD203B41FA5}">
                      <a16:colId xmlns:a16="http://schemas.microsoft.com/office/drawing/2014/main" val="3117828424"/>
                    </a:ext>
                  </a:extLst>
                </a:gridCol>
                <a:gridCol w="2004331">
                  <a:extLst>
                    <a:ext uri="{9D8B030D-6E8A-4147-A177-3AD203B41FA5}">
                      <a16:colId xmlns:a16="http://schemas.microsoft.com/office/drawing/2014/main" val="10536714"/>
                    </a:ext>
                  </a:extLst>
                </a:gridCol>
                <a:gridCol w="1463449">
                  <a:extLst>
                    <a:ext uri="{9D8B030D-6E8A-4147-A177-3AD203B41FA5}">
                      <a16:colId xmlns:a16="http://schemas.microsoft.com/office/drawing/2014/main" val="979509002"/>
                    </a:ext>
                  </a:extLst>
                </a:gridCol>
                <a:gridCol w="1464410">
                  <a:extLst>
                    <a:ext uri="{9D8B030D-6E8A-4147-A177-3AD203B41FA5}">
                      <a16:colId xmlns:a16="http://schemas.microsoft.com/office/drawing/2014/main" val="1127683404"/>
                    </a:ext>
                  </a:extLst>
                </a:gridCol>
                <a:gridCol w="1064502">
                  <a:extLst>
                    <a:ext uri="{9D8B030D-6E8A-4147-A177-3AD203B41FA5}">
                      <a16:colId xmlns:a16="http://schemas.microsoft.com/office/drawing/2014/main" val="171878754"/>
                    </a:ext>
                  </a:extLst>
                </a:gridCol>
                <a:gridCol w="1258671">
                  <a:extLst>
                    <a:ext uri="{9D8B030D-6E8A-4147-A177-3AD203B41FA5}">
                      <a16:colId xmlns:a16="http://schemas.microsoft.com/office/drawing/2014/main" val="180428048"/>
                    </a:ext>
                  </a:extLst>
                </a:gridCol>
              </a:tblGrid>
              <a:tr h="484126">
                <a:tc>
                  <a:txBody>
                    <a:bodyPr/>
                    <a:lstStyle/>
                    <a:p>
                      <a:pPr algn="ctr">
                        <a:lnSpc>
                          <a:spcPct val="115000"/>
                        </a:lnSpc>
                        <a:spcAft>
                          <a:spcPts val="0"/>
                        </a:spcAft>
                      </a:pPr>
                      <a:r>
                        <a:rPr lang="fr-FR" sz="1400" dirty="0">
                          <a:effectLst/>
                        </a:rPr>
                        <a:t>Nettoyons la nature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a:txBody>
                    <a:bodyPr/>
                    <a:lstStyle/>
                    <a:p>
                      <a:pPr algn="ctr">
                        <a:lnSpc>
                          <a:spcPct val="115000"/>
                        </a:lnSpc>
                        <a:spcAft>
                          <a:spcPts val="0"/>
                        </a:spcAft>
                      </a:pPr>
                      <a:r>
                        <a:rPr lang="fr-FR" sz="1400" b="0" dirty="0">
                          <a:solidFill>
                            <a:schemeClr val="tx1"/>
                          </a:solidFill>
                          <a:effectLst/>
                        </a:rPr>
                        <a:t>Professeurs + Centre Leclerc</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a:txBody>
                    <a:bodyPr/>
                    <a:lstStyle/>
                    <a:p>
                      <a:pPr algn="ctr">
                        <a:lnSpc>
                          <a:spcPct val="115000"/>
                        </a:lnSpc>
                        <a:spcAft>
                          <a:spcPts val="0"/>
                        </a:spcAft>
                      </a:pPr>
                      <a:r>
                        <a:rPr lang="fr-FR" sz="1400" b="0" dirty="0">
                          <a:solidFill>
                            <a:schemeClr val="tx1"/>
                          </a:solidFill>
                          <a:effectLst/>
                        </a:rPr>
                        <a:t>Septembre2024</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a:txBody>
                    <a:bodyPr/>
                    <a:lstStyle/>
                    <a:p>
                      <a:pPr algn="ctr">
                        <a:lnSpc>
                          <a:spcPct val="115000"/>
                        </a:lnSpc>
                        <a:spcAft>
                          <a:spcPts val="0"/>
                        </a:spcAft>
                      </a:pPr>
                      <a:r>
                        <a:rPr lang="fr-FR" sz="1400" b="0" dirty="0">
                          <a:solidFill>
                            <a:schemeClr val="tx1"/>
                          </a:solidFill>
                          <a:effectLst/>
                        </a:rPr>
                        <a:t>Centre Leclerc</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a:txBody>
                    <a:bodyPr/>
                    <a:lstStyle/>
                    <a:p>
                      <a:pPr algn="ctr">
                        <a:lnSpc>
                          <a:spcPct val="115000"/>
                        </a:lnSpc>
                        <a:spcAft>
                          <a:spcPts val="0"/>
                        </a:spcAft>
                      </a:pPr>
                      <a:r>
                        <a:rPr lang="fr-FR" sz="1400" b="0" dirty="0">
                          <a:solidFill>
                            <a:schemeClr val="tx1"/>
                          </a:solidFill>
                          <a:effectLst/>
                        </a:rPr>
                        <a:t>6èmes</a:t>
                      </a:r>
                      <a:endPar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3">
                        <a:lumMod val="20000"/>
                        <a:lumOff val="80000"/>
                      </a:schemeClr>
                    </a:solidFill>
                  </a:tcPr>
                </a:tc>
                <a:tc>
                  <a:txBody>
                    <a:bodyPr/>
                    <a:lstStyle/>
                    <a:p>
                      <a:pPr algn="ctr">
                        <a:lnSpc>
                          <a:spcPct val="115000"/>
                        </a:lnSpc>
                        <a:spcAft>
                          <a:spcPts val="0"/>
                        </a:spcAft>
                      </a:pPr>
                      <a:r>
                        <a:rPr lang="fr-FR"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Reconduction</a:t>
                      </a:r>
                    </a:p>
                  </a:txBody>
                  <a:tcPr marL="44450" marR="44450" marT="0" marB="0" anchor="ctr">
                    <a:solidFill>
                      <a:schemeClr val="accent3">
                        <a:lumMod val="20000"/>
                        <a:lumOff val="80000"/>
                      </a:schemeClr>
                    </a:solidFill>
                  </a:tcPr>
                </a:tc>
                <a:extLst>
                  <a:ext uri="{0D108BD9-81ED-4DB2-BD59-A6C34878D82A}">
                    <a16:rowId xmlns:a16="http://schemas.microsoft.com/office/drawing/2014/main" val="1625489521"/>
                  </a:ext>
                </a:extLst>
              </a:tr>
              <a:tr h="406994">
                <a:tc>
                  <a:txBody>
                    <a:bodyPr/>
                    <a:lstStyle/>
                    <a:p>
                      <a:pPr algn="ctr">
                        <a:lnSpc>
                          <a:spcPct val="115000"/>
                        </a:lnSpc>
                        <a:spcAft>
                          <a:spcPts val="0"/>
                        </a:spcAft>
                      </a:pPr>
                      <a:r>
                        <a:rPr lang="fr-FR" sz="1400" dirty="0">
                          <a:effectLst/>
                        </a:rPr>
                        <a:t>PSC1</a:t>
                      </a:r>
                    </a:p>
                  </a:txBody>
                  <a:tcPr marL="44450" marR="44450" marT="0" marB="0" anchor="ctr">
                    <a:solidFill>
                      <a:schemeClr val="accent6">
                        <a:lumMod val="75000"/>
                      </a:schemeClr>
                    </a:solidFill>
                  </a:tcPr>
                </a:tc>
                <a:tc rowSpan="2">
                  <a:txBody>
                    <a:bodyPr/>
                    <a:lstStyle/>
                    <a:p>
                      <a:pPr algn="ctr">
                        <a:lnSpc>
                          <a:spcPct val="115000"/>
                        </a:lnSpc>
                        <a:spcAft>
                          <a:spcPts val="0"/>
                        </a:spcAft>
                      </a:pPr>
                      <a:r>
                        <a:rPr lang="fr-FR" sz="1400" dirty="0">
                          <a:effectLst/>
                        </a:rPr>
                        <a:t>Equipe d’enseignants formés + Infirmière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rowSpan="2">
                  <a:txBody>
                    <a:bodyPr/>
                    <a:lstStyle/>
                    <a:p>
                      <a:pPr algn="ctr">
                        <a:lnSpc>
                          <a:spcPct val="115000"/>
                        </a:lnSpc>
                        <a:spcAft>
                          <a:spcPts val="0"/>
                        </a:spcAft>
                      </a:pPr>
                      <a:r>
                        <a:rPr lang="fr-FR" sz="1400" dirty="0">
                          <a:effectLst/>
                        </a:rPr>
                        <a:t>Année scolaire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rowSpan="2">
                  <a:txBody>
                    <a:bodyPr/>
                    <a:lstStyle/>
                    <a:p>
                      <a:pPr algn="ctr">
                        <a:lnSpc>
                          <a:spcPct val="115000"/>
                        </a:lnSpc>
                        <a:spcAft>
                          <a:spcPts val="0"/>
                        </a:spcAft>
                      </a:pPr>
                      <a:r>
                        <a:rPr lang="fr-FR" sz="1400" dirty="0">
                          <a:effectLst/>
                        </a:rPr>
                        <a:t>Budget collège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rPr>
                        <a:t>3èmes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txBody>
                  <a:tcPr marL="44450" marR="44450" marT="0" marB="0" anchor="ctr"/>
                </a:tc>
                <a:extLst>
                  <a:ext uri="{0D108BD9-81ED-4DB2-BD59-A6C34878D82A}">
                    <a16:rowId xmlns:a16="http://schemas.microsoft.com/office/drawing/2014/main" val="679196644"/>
                  </a:ext>
                </a:extLst>
              </a:tr>
              <a:tr h="406994">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GQS</a:t>
                      </a:r>
                    </a:p>
                  </a:txBody>
                  <a:tcPr marL="44450" marR="44450" marT="0" marB="0" anchor="ctr">
                    <a:solidFill>
                      <a:schemeClr val="accent6">
                        <a:lumMod val="75000"/>
                      </a:schemeClr>
                    </a:solidFill>
                  </a:tcPr>
                </a:tc>
                <a:tc vMerge="1">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vMerge="1">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vMerge="1">
                  <a:txBody>
                    <a:bodyPr/>
                    <a:lstStyle/>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5</a:t>
                      </a:r>
                      <a:r>
                        <a:rPr lang="fr-FR" sz="1400" dirty="0">
                          <a:effectLst/>
                        </a:rPr>
                        <a:t>èmes</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1">
                        <a:lumMod val="20000"/>
                        <a:lumOff val="80000"/>
                      </a:schemeClr>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1">
                        <a:lumMod val="20000"/>
                        <a:lumOff val="80000"/>
                      </a:schemeClr>
                    </a:solidFill>
                  </a:tcPr>
                </a:tc>
                <a:extLst>
                  <a:ext uri="{0D108BD9-81ED-4DB2-BD59-A6C34878D82A}">
                    <a16:rowId xmlns:a16="http://schemas.microsoft.com/office/drawing/2014/main" val="2035800483"/>
                  </a:ext>
                </a:extLst>
              </a:tr>
              <a:tr h="786166">
                <a:tc>
                  <a:txBody>
                    <a:bodyPr/>
                    <a:lstStyle/>
                    <a:p>
                      <a:pPr algn="ctr">
                        <a:lnSpc>
                          <a:spcPct val="115000"/>
                        </a:lnSpc>
                        <a:spcAft>
                          <a:spcPts val="0"/>
                        </a:spcAft>
                      </a:pPr>
                      <a:r>
                        <a:rPr lang="fr-FR" sz="1800" b="1" kern="1200" dirty="0">
                          <a:solidFill>
                            <a:schemeClr val="lt1"/>
                          </a:solidFill>
                          <a:effectLst/>
                          <a:latin typeface="+mn-lt"/>
                          <a:ea typeface="+mn-ea"/>
                          <a:cs typeface="+mn-cs"/>
                        </a:rPr>
                        <a:t>Atelier créatif </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AED</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Année scolaire</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FSE</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Tous</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marL="0" marR="0" lvl="0" indent="0" algn="ctr" defTabSz="914400" rtl="0" eaLnBrk="1" fontAlgn="auto" latinLnBrk="0" hangingPunct="1">
                        <a:lnSpc>
                          <a:spcPct val="115000"/>
                        </a:lnSpc>
                        <a:spcBef>
                          <a:spcPts val="0"/>
                        </a:spcBef>
                        <a:spcAft>
                          <a:spcPts val="0"/>
                        </a:spcAft>
                        <a:buClrTx/>
                        <a:buSzTx/>
                        <a:buFontTx/>
                        <a:buNone/>
                        <a:tabLst/>
                        <a:defRPr/>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975418443"/>
                  </a:ext>
                </a:extLst>
              </a:tr>
              <a:tr h="968252">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Cross solidaire</a:t>
                      </a:r>
                    </a:p>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Association </a:t>
                      </a:r>
                      <a:r>
                        <a:rPr lang="fr-FR" sz="1400" dirty="0" err="1">
                          <a:effectLst/>
                          <a:latin typeface="Calibri" panose="020F0502020204030204" pitchFamily="34" charset="0"/>
                          <a:ea typeface="Times New Roman" panose="02020603050405020304" pitchFamily="18" charset="0"/>
                          <a:cs typeface="Times New Roman" panose="02020603050405020304" pitchFamily="18" charset="0"/>
                        </a:rPr>
                        <a:t>Handichiens</a:t>
                      </a: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 – Chartres Handisport-</a:t>
                      </a:r>
                      <a:r>
                        <a:rPr lang="fr-FR" sz="1400" baseline="0" dirty="0">
                          <a:effectLst/>
                          <a:latin typeface="Calibri" panose="020F0502020204030204" pitchFamily="34" charset="0"/>
                          <a:ea typeface="Times New Roman" panose="02020603050405020304" pitchFamily="18" charset="0"/>
                          <a:cs typeface="Times New Roman" panose="02020603050405020304" pitchFamily="18" charset="0"/>
                        </a:rPr>
                        <a:t> Octobre Rose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Equipe éducative</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Octobre</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Sans</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Toutes</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181404042"/>
                  </a:ext>
                </a:extLst>
              </a:tr>
              <a:tr h="484126">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Boites et colis de Noel </a:t>
                      </a:r>
                      <a:r>
                        <a:rPr lang="fr-FR" sz="900" dirty="0">
                          <a:effectLst/>
                          <a:latin typeface="Calibri" panose="020F0502020204030204" pitchFamily="34" charset="0"/>
                          <a:ea typeface="Times New Roman" panose="02020603050405020304" pitchFamily="18" charset="0"/>
                          <a:cs typeface="Times New Roman" panose="02020603050405020304" pitchFamily="18" charset="0"/>
                        </a:rPr>
                        <a:t>en faveur des blouses Roses</a:t>
                      </a: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Vie scolaire – CVC – élèves et parents</a:t>
                      </a:r>
                    </a:p>
                  </a:txBody>
                  <a:tcPr marL="44450" marR="44450" marT="0" marB="0" anchor="ctr"/>
                </a:tc>
                <a:tc>
                  <a:txBody>
                    <a:bodyPr/>
                    <a:lstStyle/>
                    <a:p>
                      <a:pPr algn="ctr">
                        <a:lnSpc>
                          <a:spcPct val="115000"/>
                        </a:lnSpc>
                        <a:spcAft>
                          <a:spcPts val="0"/>
                        </a:spcAft>
                      </a:pPr>
                      <a:r>
                        <a:rPr lang="fr-FR" sz="1400" dirty="0" err="1">
                          <a:effectLst/>
                          <a:latin typeface="Calibri" panose="020F0502020204030204" pitchFamily="34" charset="0"/>
                          <a:ea typeface="Times New Roman" panose="02020603050405020304" pitchFamily="18" charset="0"/>
                          <a:cs typeface="Times New Roman" panose="02020603050405020304" pitchFamily="18" charset="0"/>
                        </a:rPr>
                        <a:t>Nov</a:t>
                      </a: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 Déc</a:t>
                      </a:r>
                    </a:p>
                  </a:txBody>
                  <a:tcPr marL="44450" marR="44450" marT="0" marB="0" anchor="ctr"/>
                </a:tc>
                <a:tc>
                  <a:txBody>
                    <a:bodyPr/>
                    <a:lstStyle/>
                    <a:p>
                      <a:pPr algn="ctr">
                        <a:lnSpc>
                          <a:spcPct val="115000"/>
                        </a:lnSpc>
                        <a:spcAft>
                          <a:spcPts val="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Sans</a:t>
                      </a: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Toutes</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74983733"/>
                  </a:ext>
                </a:extLst>
              </a:tr>
              <a:tr h="1006884">
                <a:tc>
                  <a:txBody>
                    <a:bodyPr/>
                    <a:lstStyle/>
                    <a:p>
                      <a:pPr algn="ctr">
                        <a:lnSpc>
                          <a:spcPct val="115000"/>
                        </a:lnSpc>
                        <a:spcAft>
                          <a:spcPts val="0"/>
                        </a:spcAft>
                      </a:pPr>
                      <a:r>
                        <a:rPr lang="fr-FR" sz="1400" dirty="0">
                          <a:solidFill>
                            <a:schemeClr val="bg1"/>
                          </a:solidFill>
                          <a:effectLst/>
                        </a:rPr>
                        <a:t>Ambition scientifique pour les filles</a:t>
                      </a:r>
                    </a:p>
                  </a:txBody>
                  <a:tcPr marL="44450" marR="44450" marT="0" marB="0" anchor="ctr">
                    <a:solidFill>
                      <a:schemeClr val="accent6">
                        <a:lumMod val="75000"/>
                      </a:schemeClr>
                    </a:solidFill>
                  </a:tcPr>
                </a:tc>
                <a:tc>
                  <a:txBody>
                    <a:bodyPr/>
                    <a:lstStyle/>
                    <a:p>
                      <a:pPr algn="ctr">
                        <a:lnSpc>
                          <a:spcPct val="115000"/>
                        </a:lnSpc>
                        <a:spcAft>
                          <a:spcPts val="0"/>
                        </a:spcAft>
                      </a:pPr>
                      <a:r>
                        <a:rPr lang="fr-FR" sz="1400" dirty="0">
                          <a:effectLst/>
                        </a:rPr>
                        <a:t>Référente Liaison</a:t>
                      </a:r>
                      <a:r>
                        <a:rPr lang="fr-FR" sz="1400" baseline="0" dirty="0">
                          <a:effectLst/>
                        </a:rPr>
                        <a:t> collège- lycée</a:t>
                      </a:r>
                      <a:r>
                        <a:rPr lang="fr-FR" sz="1400" dirty="0">
                          <a:effectLst/>
                        </a:rPr>
                        <a:t>/Lycée Marceau</a:t>
                      </a:r>
                    </a:p>
                  </a:txBody>
                  <a:tcPr marL="44450" marR="44450" marT="0" marB="0" anchor="ctr"/>
                </a:tc>
                <a:tc>
                  <a:txBody>
                    <a:bodyPr/>
                    <a:lstStyle/>
                    <a:p>
                      <a:pPr algn="ctr">
                        <a:lnSpc>
                          <a:spcPct val="115000"/>
                        </a:lnSpc>
                        <a:spcAft>
                          <a:spcPts val="0"/>
                        </a:spcAft>
                      </a:pPr>
                      <a:r>
                        <a:rPr lang="fr-FR" sz="1400" dirty="0">
                          <a:effectLst/>
                        </a:rPr>
                        <a:t>Année scolaire</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rPr>
                        <a:t>Lycée Marceau</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rPr>
                        <a:t>7 filles de 3</a:t>
                      </a:r>
                      <a:r>
                        <a:rPr lang="fr-FR" sz="1400" baseline="30000" dirty="0">
                          <a:effectLst/>
                        </a:rPr>
                        <a:t>ème</a:t>
                      </a:r>
                      <a:endParaRPr lang="fr-FR" sz="1400" dirty="0">
                        <a:effectLst/>
                      </a:endParaRP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Reconduction</a:t>
                      </a:r>
                    </a:p>
                    <a:p>
                      <a:pPr algn="ctr">
                        <a:lnSpc>
                          <a:spcPct val="115000"/>
                        </a:lnSpc>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4200515424"/>
                  </a:ext>
                </a:extLst>
              </a:tr>
            </a:tbl>
          </a:graphicData>
        </a:graphic>
      </p:graphicFrame>
    </p:spTree>
    <p:extLst>
      <p:ext uri="{BB962C8B-B14F-4D97-AF65-F5344CB8AC3E}">
        <p14:creationId xmlns:p14="http://schemas.microsoft.com/office/powerpoint/2010/main" val="1343486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2235</TotalTime>
  <Words>1495</Words>
  <Application>Microsoft Office PowerPoint</Application>
  <PresentationFormat>Grand écran</PresentationFormat>
  <Paragraphs>377</Paragraphs>
  <Slides>14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14</vt:i4>
      </vt:variant>
    </vt:vector>
  </HeadingPairs>
  <TitlesOfParts>
    <vt:vector size="18" baseType="lpstr">
      <vt:lpstr>Arial</vt:lpstr>
      <vt:lpstr>Calibri</vt:lpstr>
      <vt:lpstr>Calibri Light</vt:lpstr>
      <vt:lpstr>Thème Office</vt:lpstr>
      <vt:lpstr>CESCE ACTIONS et PROJETS</vt:lpstr>
      <vt:lpstr>Missions du CESCE</vt:lpstr>
      <vt:lpstr>Projet éducatif de santé  </vt:lpstr>
      <vt:lpstr>Climat scolaire et prévention des violences </vt:lpstr>
      <vt:lpstr>Education à la citoyenneté et à l’environnement et au développement durable</vt:lpstr>
      <vt:lpstr>SANTE</vt:lpstr>
      <vt:lpstr>SANTE</vt:lpstr>
      <vt:lpstr>SANTE</vt:lpstr>
      <vt:lpstr>ÉDUCATION CITOYENNE et EDD</vt:lpstr>
      <vt:lpstr>ÉDUCATION CITOYENNE ENVIRONNEMENT</vt:lpstr>
      <vt:lpstr>ÉDUCATION CITOYENNE ENVIRONNEMENT</vt:lpstr>
      <vt:lpstr>ÉDUCATION CITOYENNE ENVIRONNEMENT</vt:lpstr>
      <vt:lpstr>PREVENTION VIOLENCE – SECURITE – CLIMAT SCOLAIRE</vt:lpstr>
      <vt:lpstr>PREVENTION VIOLENCE – SECURITE – CLIMAT SCOLAIRE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CESCE  ACTIONS et PROJETS</dc:title>
  <dc:creator>Isabelle BERLEMONT</dc:creator>
  <cp:lastModifiedBy>Didier Charletoux</cp:lastModifiedBy>
  <cp:revision>140</cp:revision>
  <cp:lastPrinted>2023-05-11T13:36:32Z</cp:lastPrinted>
  <dcterms:created xsi:type="dcterms:W3CDTF">2022-01-10T10:54:17Z</dcterms:created>
  <dcterms:modified xsi:type="dcterms:W3CDTF">2025-02-01T15:40:19Z</dcterms:modified>
</cp:coreProperties>
</file>